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3.xml" ContentType="application/vnd.openxmlformats-officedocument.presentationml.tags+xml"/>
  <Override PartName="/ppt/notesSlides/notesSlide36.xml" ContentType="application/vnd.openxmlformats-officedocument.presentationml.notesSlide+xml"/>
  <Override PartName="/ppt/tags/tag14.xml" ContentType="application/vnd.openxmlformats-officedocument.presentationml.tags+xml"/>
  <Override PartName="/ppt/notesSlides/notesSlide37.xml" ContentType="application/vnd.openxmlformats-officedocument.presentationml.notesSlide+xml"/>
  <Override PartName="/ppt/tags/tag15.xml" ContentType="application/vnd.openxmlformats-officedocument.presentationml.tags+xml"/>
  <Override PartName="/ppt/notesSlides/notesSlide38.xml" ContentType="application/vnd.openxmlformats-officedocument.presentationml.notesSlide+xml"/>
  <Override PartName="/ppt/tags/tag16.xml" ContentType="application/vnd.openxmlformats-officedocument.presentationml.tags+xml"/>
  <Override PartName="/ppt/notesSlides/notesSlide39.xml" ContentType="application/vnd.openxmlformats-officedocument.presentationml.notesSlide+xml"/>
  <Override PartName="/ppt/tags/tag17.xml" ContentType="application/vnd.openxmlformats-officedocument.presentationml.tags+xml"/>
  <Override PartName="/ppt/notesSlides/notesSlide40.xml" ContentType="application/vnd.openxmlformats-officedocument.presentationml.notesSlide+xml"/>
  <Override PartName="/ppt/tags/tag18.xml" ContentType="application/vnd.openxmlformats-officedocument.presentationml.tags+xml"/>
  <Override PartName="/ppt/notesSlides/notesSlide41.xml" ContentType="application/vnd.openxmlformats-officedocument.presentationml.notesSlide+xml"/>
  <Override PartName="/ppt/tags/tag19.xml" ContentType="application/vnd.openxmlformats-officedocument.presentationml.tags+xml"/>
  <Override PartName="/ppt/notesSlides/notesSlide42.xml" ContentType="application/vnd.openxmlformats-officedocument.presentationml.notesSlide+xml"/>
  <Override PartName="/ppt/tags/tag20.xml" ContentType="application/vnd.openxmlformats-officedocument.presentationml.tags+xml"/>
  <Override PartName="/ppt/notesSlides/notesSlide43.xml" ContentType="application/vnd.openxmlformats-officedocument.presentationml.notesSlide+xml"/>
  <Override PartName="/ppt/tags/tag21.xml" ContentType="application/vnd.openxmlformats-officedocument.presentationml.tags+xml"/>
  <Override PartName="/ppt/notesSlides/notesSlide44.xml" ContentType="application/vnd.openxmlformats-officedocument.presentationml.notesSlide+xml"/>
  <Override PartName="/ppt/tags/tag22.xml" ContentType="application/vnd.openxmlformats-officedocument.presentationml.tags+xml"/>
  <Override PartName="/ppt/notesSlides/notesSlide45.xml" ContentType="application/vnd.openxmlformats-officedocument.presentationml.notesSlide+xml"/>
  <Override PartName="/ppt/tags/tag23.xml" ContentType="application/vnd.openxmlformats-officedocument.presentationml.tags+xml"/>
  <Override PartName="/ppt/notesSlides/notesSlide46.xml" ContentType="application/vnd.openxmlformats-officedocument.presentationml.notesSlide+xml"/>
  <Override PartName="/ppt/tags/tag24.xml" ContentType="application/vnd.openxmlformats-officedocument.presentationml.tags+xml"/>
  <Override PartName="/ppt/notesSlides/notesSlide47.xml" ContentType="application/vnd.openxmlformats-officedocument.presentationml.notesSlide+xml"/>
  <Override PartName="/ppt/tags/tag25.xml" ContentType="application/vnd.openxmlformats-officedocument.presentationml.tags+xml"/>
  <Override PartName="/ppt/notesSlides/notesSlide48.xml" ContentType="application/vnd.openxmlformats-officedocument.presentationml.notesSlide+xml"/>
  <Override PartName="/ppt/tags/tag26.xml" ContentType="application/vnd.openxmlformats-officedocument.presentationml.tags+xml"/>
  <Override PartName="/ppt/notesSlides/notesSlide49.xml" ContentType="application/vnd.openxmlformats-officedocument.presentationml.notesSlide+xml"/>
  <Override PartName="/ppt/tags/tag27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28.xml" ContentType="application/vnd.openxmlformats-officedocument.presentationml.tags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01" r:id="rId2"/>
    <p:sldId id="257" r:id="rId3"/>
    <p:sldId id="295" r:id="rId4"/>
    <p:sldId id="290" r:id="rId5"/>
    <p:sldId id="292" r:id="rId6"/>
    <p:sldId id="259" r:id="rId7"/>
    <p:sldId id="293" r:id="rId8"/>
    <p:sldId id="261" r:id="rId9"/>
    <p:sldId id="262" r:id="rId10"/>
    <p:sldId id="296" r:id="rId11"/>
    <p:sldId id="263" r:id="rId12"/>
    <p:sldId id="303" r:id="rId13"/>
    <p:sldId id="304" r:id="rId14"/>
    <p:sldId id="305" r:id="rId15"/>
    <p:sldId id="306" r:id="rId16"/>
    <p:sldId id="307" r:id="rId17"/>
    <p:sldId id="297" r:id="rId18"/>
    <p:sldId id="294" r:id="rId19"/>
    <p:sldId id="308" r:id="rId20"/>
    <p:sldId id="310" r:id="rId21"/>
    <p:sldId id="298" r:id="rId22"/>
    <p:sldId id="309" r:id="rId23"/>
    <p:sldId id="311" r:id="rId24"/>
    <p:sldId id="312" r:id="rId25"/>
    <p:sldId id="313" r:id="rId26"/>
    <p:sldId id="315" r:id="rId27"/>
    <p:sldId id="316" r:id="rId28"/>
    <p:sldId id="314" r:id="rId29"/>
    <p:sldId id="299" r:id="rId30"/>
    <p:sldId id="317" r:id="rId31"/>
    <p:sldId id="318" r:id="rId32"/>
    <p:sldId id="319" r:id="rId33"/>
    <p:sldId id="320" r:id="rId34"/>
    <p:sldId id="321" r:id="rId35"/>
    <p:sldId id="322" r:id="rId36"/>
    <p:sldId id="265" r:id="rId37"/>
    <p:sldId id="284" r:id="rId38"/>
    <p:sldId id="285" r:id="rId39"/>
    <p:sldId id="267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8" r:id="rId49"/>
    <p:sldId id="279" r:id="rId50"/>
    <p:sldId id="280" r:id="rId51"/>
    <p:sldId id="287" r:id="rId52"/>
    <p:sldId id="289" r:id="rId53"/>
    <p:sldId id="288" r:id="rId54"/>
    <p:sldId id="302" r:id="rId55"/>
  </p:sldIdLst>
  <p:sldSz cx="6858000" cy="51435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DDF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5502" autoAdjust="0"/>
  </p:normalViewPr>
  <p:slideViewPr>
    <p:cSldViewPr snapToGrid="0">
      <p:cViewPr>
        <p:scale>
          <a:sx n="150" d="100"/>
          <a:sy n="150" d="100"/>
        </p:scale>
        <p:origin x="1440" y="10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116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5991;&#20214;\&#27605;&#19994;&#35774;&#35745;\&#27605;&#19994;&#35770;&#25991;\&#26448;&#26009;\&#34920;&#26684;\&#21508;&#31181;&#23545;&#27604;&#25968;&#2545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5991;&#20214;\&#27605;&#19994;&#35774;&#35745;\&#27605;&#19994;&#35770;&#25991;\&#26448;&#26009;\&#34920;&#26684;\&#21508;&#31181;&#23545;&#27604;&#25968;&#2545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5991;&#20214;\&#27605;&#19994;&#35774;&#35745;\&#27605;&#19994;&#35770;&#25991;\&#26448;&#26009;\&#34920;&#26684;\&#21508;&#31181;&#23545;&#27604;&#25968;&#2545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效率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Sheet1!$B$1:$E$1</c:f>
              <c:numCache>
                <c:formatCode>General</c:formatCode>
                <c:ptCount val="4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100</c:v>
                </c:pt>
              </c:numCache>
            </c:numRef>
          </c:xVal>
          <c:yVal>
            <c:numRef>
              <c:f>Sheet1!$B$2:$E$2</c:f>
              <c:numCache>
                <c:formatCode>General</c:formatCode>
                <c:ptCount val="4"/>
                <c:pt idx="0">
                  <c:v>3.8E-3</c:v>
                </c:pt>
                <c:pt idx="1">
                  <c:v>7.1999999999999998E-3</c:v>
                </c:pt>
                <c:pt idx="2">
                  <c:v>9.5999999999999992E-3</c:v>
                </c:pt>
                <c:pt idx="3">
                  <c:v>8.0000000000000002E-3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8666176"/>
        <c:axId val="-128666720"/>
      </c:scatterChart>
      <c:valAx>
        <c:axId val="-128666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zh-CN" alt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放电间隙(</a:t>
                </a:r>
                <a:r>
                  <a:rPr lang="zh-CN" altLang="en-US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um</a:t>
                </a:r>
                <a:r>
                  <a:rPr lang="zh-CN" alt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zh-CN" alt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8666720"/>
        <c:crosses val="autoZero"/>
        <c:crossBetween val="midCat"/>
      </c:valAx>
      <c:valAx>
        <c:axId val="-12866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>
                  <a:defRPr lang="zh-CN" alt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蚀除效率(</a:t>
                </a:r>
                <a:r>
                  <a:rPr lang="zh-CN" altLang="en-US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mm</a:t>
                </a:r>
                <a:r>
                  <a:rPr lang="zh-CN" altLang="en-US" sz="900" b="0" i="0" u="none" strike="noStrike" kern="1200" baseline="300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9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/min</a:t>
                </a:r>
                <a:r>
                  <a:rPr lang="zh-CN" altLang="en-US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>
                <a:defRPr lang="zh-CN" altLang="en-US"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zh-CN" altLang="en-US"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8666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智能抬刀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Sheet1!$B$12:$D$12</c:f>
              <c:numCache>
                <c:formatCode>General</c:formatCode>
                <c:ptCount val="3"/>
                <c:pt idx="0">
                  <c:v>15</c:v>
                </c:pt>
                <c:pt idx="1">
                  <c:v>30</c:v>
                </c:pt>
                <c:pt idx="2">
                  <c:v>60</c:v>
                </c:pt>
              </c:numCache>
            </c:numRef>
          </c:xVal>
          <c:yVal>
            <c:numRef>
              <c:f>Sheet1!$B$13:$D$13</c:f>
              <c:numCache>
                <c:formatCode>General</c:formatCode>
                <c:ptCount val="3"/>
                <c:pt idx="0">
                  <c:v>9.9000000000000008E-3</c:v>
                </c:pt>
                <c:pt idx="1">
                  <c:v>9.4999999999999998E-3</c:v>
                </c:pt>
                <c:pt idx="2">
                  <c:v>8.0999999999999996E-3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手动加工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Sheet1!$B$12:$D$12</c:f>
              <c:numCache>
                <c:formatCode>General</c:formatCode>
                <c:ptCount val="3"/>
                <c:pt idx="0">
                  <c:v>15</c:v>
                </c:pt>
                <c:pt idx="1">
                  <c:v>30</c:v>
                </c:pt>
                <c:pt idx="2">
                  <c:v>60</c:v>
                </c:pt>
              </c:numCache>
            </c:numRef>
          </c:xVal>
          <c:yVal>
            <c:numRef>
              <c:f>Sheet1!$B$14:$D$14</c:f>
              <c:numCache>
                <c:formatCode>General</c:formatCode>
                <c:ptCount val="3"/>
                <c:pt idx="0">
                  <c:v>9.7999999999999997E-3</c:v>
                </c:pt>
                <c:pt idx="1">
                  <c:v>8.9999999999999993E-3</c:v>
                </c:pt>
                <c:pt idx="2">
                  <c:v>6.1999999999999998E-3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8687392"/>
        <c:axId val="-128690112"/>
      </c:scatterChart>
      <c:valAx>
        <c:axId val="-128687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>
                    <a:solidFill>
                      <a:schemeClr val="tx1"/>
                    </a:solidFill>
                  </a:rPr>
                  <a:t>加工时间</a:t>
                </a:r>
                <a:r>
                  <a:rPr lang="en-US" altLang="zh-CN">
                    <a:solidFill>
                      <a:schemeClr val="tx1"/>
                    </a:solidFill>
                  </a:rPr>
                  <a:t>(</a:t>
                </a: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:r>
                  <a:rPr lang="en-US" altLang="zh-CN">
                    <a:solidFill>
                      <a:schemeClr val="tx1"/>
                    </a:solidFill>
                  </a:rPr>
                  <a:t>)</a:t>
                </a:r>
                <a:endParaRPr lang="zh-CN" altLang="en-US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8690112"/>
        <c:crosses val="autoZero"/>
        <c:crossBetween val="midCat"/>
      </c:valAx>
      <c:valAx>
        <c:axId val="-128690112"/>
        <c:scaling>
          <c:orientation val="minMax"/>
          <c:min val="4.000000000000001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蚀除效率</a:t>
                </a:r>
                <a:r>
                  <a:rPr lang="en-US" altLang="zh-CN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(mm</a:t>
                </a:r>
                <a:r>
                  <a:rPr lang="en-US" altLang="zh-CN" baseline="30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r>
                  <a:rPr lang="en-US" altLang="zh-CN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/min)</a:t>
                </a:r>
                <a:endParaRPr lang="zh-CN" altLang="en-US" baseline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8687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Sheet1!$A$22</c:f>
              <c:strCache>
                <c:ptCount val="1"/>
                <c:pt idx="0">
                  <c:v>固体电极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Sheet1!$B$21:$D$21</c:f>
              <c:numCache>
                <c:formatCode>General</c:formatCode>
                <c:ptCount val="3"/>
                <c:pt idx="0">
                  <c:v>15</c:v>
                </c:pt>
                <c:pt idx="1">
                  <c:v>30</c:v>
                </c:pt>
                <c:pt idx="2">
                  <c:v>60</c:v>
                </c:pt>
              </c:numCache>
            </c:numRef>
          </c:xVal>
          <c:yVal>
            <c:numRef>
              <c:f>Sheet1!$B$22:$D$22</c:f>
              <c:numCache>
                <c:formatCode>General</c:formatCode>
                <c:ptCount val="3"/>
                <c:pt idx="0">
                  <c:v>0.01</c:v>
                </c:pt>
                <c:pt idx="1">
                  <c:v>9.8300000000000002E-3</c:v>
                </c:pt>
                <c:pt idx="2">
                  <c:v>9.2999999999999992E-3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Sheet1!$A$23</c:f>
              <c:strCache>
                <c:ptCount val="1"/>
                <c:pt idx="0">
                  <c:v>液态金属电极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  <a:prstDash val="sysDash"/>
              </a:ln>
              <a:effectLst/>
            </c:spPr>
          </c:marker>
          <c:xVal>
            <c:numRef>
              <c:f>Sheet1!$B$21:$D$21</c:f>
              <c:numCache>
                <c:formatCode>General</c:formatCode>
                <c:ptCount val="3"/>
                <c:pt idx="0">
                  <c:v>15</c:v>
                </c:pt>
                <c:pt idx="1">
                  <c:v>30</c:v>
                </c:pt>
                <c:pt idx="2">
                  <c:v>60</c:v>
                </c:pt>
              </c:numCache>
            </c:numRef>
          </c:xVal>
          <c:yVal>
            <c:numRef>
              <c:f>Sheet1!$B$23:$D$23</c:f>
              <c:numCache>
                <c:formatCode>General</c:formatCode>
                <c:ptCount val="3"/>
                <c:pt idx="0">
                  <c:v>1.0200000000000001E-2</c:v>
                </c:pt>
                <c:pt idx="1">
                  <c:v>9.75E-3</c:v>
                </c:pt>
                <c:pt idx="2">
                  <c:v>8.6E-3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8678688"/>
        <c:axId val="-128672160"/>
      </c:scatterChart>
      <c:valAx>
        <c:axId val="-128678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zh-CN" sz="1000" b="0" i="0" kern="1200" baseline="0">
                    <a:solidFill>
                      <a:srgbClr val="000000"/>
                    </a:solidFill>
                    <a:effectLst/>
                  </a:rPr>
                  <a:t>加工时间</a:t>
                </a:r>
                <a:r>
                  <a:rPr lang="en-US" altLang="zh-CN" sz="1000" b="0" i="0" kern="1200" baseline="0">
                    <a:solidFill>
                      <a:srgbClr val="000000"/>
                    </a:solidFill>
                    <a:effectLst/>
                  </a:rPr>
                  <a:t>(</a:t>
                </a:r>
                <a:r>
                  <a:rPr lang="en-US" altLang="zh-CN" sz="1000" b="0" i="0" kern="1200" baseline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</a:t>
                </a:r>
                <a:r>
                  <a:rPr lang="en-US" altLang="zh-CN" sz="1000" b="0" i="0" kern="1200" baseline="0">
                    <a:solidFill>
                      <a:srgbClr val="000000"/>
                    </a:solidFill>
                    <a:effectLst/>
                  </a:rPr>
                  <a:t>)</a:t>
                </a:r>
                <a:endParaRPr lang="zh-CN" altLang="zh-CN">
                  <a:effectLst/>
                </a:endParaRPr>
              </a:p>
            </c:rich>
          </c:tx>
          <c:layout/>
          <c:overlay val="0"/>
          <c:spPr>
            <a:noFill/>
            <a:ln>
              <a:solidFill>
                <a:schemeClr val="bg1"/>
              </a:solidFill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8672160"/>
        <c:crosses val="autoZero"/>
        <c:crossBetween val="midCat"/>
      </c:valAx>
      <c:valAx>
        <c:axId val="-128672160"/>
        <c:scaling>
          <c:orientation val="minMax"/>
          <c:min val="6.0000000000000019E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zh-CN" sz="1000" b="0" i="0" kern="1200" baseline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蚀除效率</a:t>
                </a:r>
                <a:r>
                  <a:rPr lang="en-US" altLang="zh-CN" sz="1000" b="0" i="0" kern="1200" baseline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(mm</a:t>
                </a:r>
                <a:r>
                  <a:rPr lang="en-US" altLang="zh-CN" sz="1000" b="0" i="0" kern="1200" baseline="300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r>
                  <a:rPr lang="en-US" altLang="zh-CN" sz="1000" b="0" i="0" kern="1200" baseline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/min)</a:t>
                </a:r>
                <a:endParaRPr lang="zh-CN" altLang="zh-CN">
                  <a:effectLst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86786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emf"/><Relationship Id="rId4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937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104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0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36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474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914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585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8278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627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85456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23962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95668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18545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34163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82000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15922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811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30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02206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31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18407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32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9848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33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35458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34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99222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35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60358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25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2017/11/24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5384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0405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01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613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16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3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037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91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9889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587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3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7879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1548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299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301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013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50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0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154781"/>
            <a:ext cx="154305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154781"/>
            <a:ext cx="451485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386443" y="624115"/>
            <a:ext cx="2394485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4077073" y="629351"/>
            <a:ext cx="244849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03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6858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35" y="-20538"/>
            <a:ext cx="1278233" cy="720080"/>
          </a:xfrm>
          <a:prstGeom prst="rect">
            <a:avLst/>
          </a:prstGeom>
        </p:spPr>
      </p:pic>
      <p:sp>
        <p:nvSpPr>
          <p:cNvPr id="4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5740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900113"/>
            <a:ext cx="302895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900113"/>
            <a:ext cx="302895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2017/11/24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4"/>
          <p:cNvSpPr txBox="1">
            <a:spLocks noChangeArrowheads="1"/>
          </p:cNvSpPr>
          <p:nvPr userDrawn="1"/>
        </p:nvSpPr>
        <p:spPr bwMode="auto">
          <a:xfrm>
            <a:off x="-4274" y="5326057"/>
            <a:ext cx="6862274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2.vsdx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emf"/><Relationship Id="rId2" Type="http://schemas.openxmlformats.org/officeDocument/2006/relationships/tags" Target="../tags/tag8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1.vsdx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Visio___3.vsdx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Visio___4.vsdx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22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25.pn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7.bin"/><Relationship Id="rId4" Type="http://schemas.openxmlformats.org/officeDocument/2006/relationships/image" Target="../media/image24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__5.vsdx"/><Relationship Id="rId5" Type="http://schemas.openxmlformats.org/officeDocument/2006/relationships/image" Target="../media/image30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package" Target="../embeddings/Microsoft_Visio___6.vsd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__8.vsdx"/><Relationship Id="rId5" Type="http://schemas.openxmlformats.org/officeDocument/2006/relationships/image" Target="../media/image35.emf"/><Relationship Id="rId4" Type="http://schemas.openxmlformats.org/officeDocument/2006/relationships/package" Target="../embeddings/Microsoft_Visio___7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41.wmf"/><Relationship Id="rId18" Type="http://schemas.openxmlformats.org/officeDocument/2006/relationships/oleObject" Target="../embeddings/oleObject16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44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8.wmf"/><Relationship Id="rId5" Type="http://schemas.openxmlformats.org/officeDocument/2006/relationships/image" Target="../media/image45.emf"/><Relationship Id="rId10" Type="http://schemas.openxmlformats.org/officeDocument/2006/relationships/oleObject" Target="../embeddings/oleObject19.bin"/><Relationship Id="rId4" Type="http://schemas.openxmlformats.org/officeDocument/2006/relationships/package" Target="../embeddings/Microsoft_Visio___9.vsdx"/><Relationship Id="rId9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Visio___10.vsdx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Visio___12.vsdx"/><Relationship Id="rId5" Type="http://schemas.openxmlformats.org/officeDocument/2006/relationships/image" Target="../media/image61.emf"/><Relationship Id="rId4" Type="http://schemas.openxmlformats.org/officeDocument/2006/relationships/package" Target="../embeddings/Microsoft_Visio___11.vsdx"/><Relationship Id="rId9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67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n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47701"/>
            <a:ext cx="6872413" cy="3911599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2464" y="647476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72414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/>
              <a:t>延时文字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17502" y="2918240"/>
            <a:ext cx="6388099" cy="6737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1500" y="2994213"/>
            <a:ext cx="6012180" cy="461637"/>
          </a:xfrm>
          <a:prstGeom prst="rect">
            <a:avLst/>
          </a:prstGeom>
          <a:noFill/>
          <a:effectLst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sz="2400" b="1" dirty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液体金属电极放电伺服控制及加工工艺研究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501" y="3919400"/>
            <a:ext cx="655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专业：控制工程         答辩人：韩绍峰        导师：黄瑞宁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77" y="1005032"/>
            <a:ext cx="1583160" cy="14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14300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52936" y="1773787"/>
            <a:ext cx="327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方正兰亭细黑_GBK" pitchFamily="2" charset="-122"/>
                <a:ea typeface="方正兰亭细黑_GBK" pitchFamily="2" charset="-122"/>
              </a:rPr>
              <a:t>总体方案设计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18912" y="2896650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19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86819" y="24900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软电极制备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6819" y="29366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硬件平台搭建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25647" y="2537258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PRESENT SITUATION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29228" y="2985026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DEVELOPMENT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992932" y="251751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992932" y="295487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3286819" y="34388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软件平台设计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4829228" y="348730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DEVELOPMENT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992932" y="345715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5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5" grpId="0"/>
      <p:bldP spid="18" grpId="0"/>
      <p:bldP spid="19" grpId="0"/>
      <p:bldP spid="20" grpId="0"/>
      <p:bldP spid="21" grpId="0"/>
      <p:bldP spid="22" grpId="0" animBg="1"/>
      <p:bldP spid="23" grpId="0" animBg="1"/>
      <p:bldP spid="14" grpId="0"/>
      <p:bldP spid="24" grpId="0"/>
      <p:bldP spid="25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16574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78651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课题现状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60611" y="267886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PRESENT SITUATION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876822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56475" y="976392"/>
            <a:ext cx="1327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</a:t>
            </a:r>
            <a:r>
              <a:rPr lang="en-US" altLang="zh-CN" sz="24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ITLE</a:t>
            </a:r>
            <a:endParaRPr lang="zh-CN" altLang="en-US" sz="24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89056" y="1833260"/>
            <a:ext cx="1327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</a:t>
            </a:r>
            <a:r>
              <a:rPr lang="en-US" altLang="zh-CN" sz="24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ITLE</a:t>
            </a:r>
            <a:endParaRPr lang="zh-CN" altLang="en-US" sz="24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41112" y="2733875"/>
            <a:ext cx="1327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</a:t>
            </a:r>
            <a:r>
              <a:rPr lang="en-US" altLang="zh-CN" sz="24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ITLE</a:t>
            </a:r>
            <a:endParaRPr lang="zh-CN" altLang="en-US" sz="24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981341" y="3737056"/>
            <a:ext cx="1327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</a:t>
            </a:r>
            <a:r>
              <a:rPr lang="en-US" altLang="zh-CN" sz="24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ITLE</a:t>
            </a:r>
            <a:endParaRPr lang="zh-CN" altLang="en-US" sz="24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81461" y="162342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78715" y="338239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124574" y="438976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17567" y="248610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216574" y="1048962"/>
            <a:ext cx="936015" cy="93601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1129729" y="1952437"/>
            <a:ext cx="922146" cy="9221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椭圆 75"/>
          <p:cNvSpPr/>
          <p:nvPr/>
        </p:nvSpPr>
        <p:spPr>
          <a:xfrm>
            <a:off x="2008889" y="2842045"/>
            <a:ext cx="936015" cy="93601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2933473" y="3745521"/>
            <a:ext cx="922146" cy="9221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7135445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" presetID="2" presetClass="entr" presetSubtype="1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5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8" presetID="2" presetClass="entr" presetSubtype="1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8296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037" y="206330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软电极制备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58746" y="267886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Related research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47793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2785" y="1061693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1A3F6C"/>
                </a:solidFill>
              </a:rPr>
              <a:t>液态金属选取：</a:t>
            </a:r>
            <a:endParaRPr lang="zh-CN" altLang="en-US" sz="1600" b="1" dirty="0">
              <a:solidFill>
                <a:srgbClr val="1A3F6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4637" y="1346024"/>
            <a:ext cx="24073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镓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铟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: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锡</a:t>
            </a:r>
            <a:endParaRPr lang="en-US" altLang="zh-CN" sz="12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68.5% : 21.5% : 10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%</a:t>
            </a:r>
          </a:p>
          <a:p>
            <a:pPr>
              <a:lnSpc>
                <a:spcPct val="130000"/>
              </a:lnSpc>
            </a:pPr>
            <a:r>
              <a:rPr lang="zh-CN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熔点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 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℃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低电阻率：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0.435 </a:t>
            </a:r>
            <a:r>
              <a:rPr lang="el-GR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Adobe Devanagari" panose="02040503050201020203" pitchFamily="18" charset="0"/>
              </a:rPr>
              <a:t>Ω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Adobe Devanagari" panose="02040503050201020203" pitchFamily="18" charset="0"/>
              </a:rPr>
              <a:t>·m</a:t>
            </a:r>
          </a:p>
          <a:p>
            <a:pPr>
              <a:lnSpc>
                <a:spcPct val="130000"/>
              </a:lnSpc>
            </a:pPr>
            <a:r>
              <a:rPr lang="zh-CN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超低蒸气压（在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500 </a:t>
            </a:r>
            <a:r>
              <a:rPr lang="zh-CN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℃下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&lt;10</a:t>
            </a:r>
            <a:r>
              <a:rPr lang="en-US" altLang="zh-CN" sz="1200" baseline="30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-6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Pa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）</a:t>
            </a:r>
            <a:endParaRPr lang="en-US" altLang="zh-CN" sz="12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54182" y="3127799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1A3F6C"/>
                </a:solidFill>
              </a:rPr>
              <a:t>软电极设计模型：</a:t>
            </a:r>
            <a:endParaRPr lang="zh-CN" altLang="en-US" sz="1600" b="1" dirty="0">
              <a:solidFill>
                <a:srgbClr val="1A3F6C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307003" y="2905467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1A3F6C"/>
                </a:solidFill>
              </a:rPr>
              <a:t>供液系统设计：</a:t>
            </a:r>
            <a:endParaRPr lang="zh-CN" altLang="en-US" sz="1600" b="1" dirty="0">
              <a:solidFill>
                <a:srgbClr val="1A3F6C"/>
              </a:solidFill>
            </a:endParaRP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6" y="1101867"/>
            <a:ext cx="1340614" cy="10491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839061"/>
              </p:ext>
            </p:extLst>
          </p:nvPr>
        </p:nvGraphicFramePr>
        <p:xfrm>
          <a:off x="182960" y="3144362"/>
          <a:ext cx="1528147" cy="152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6" imgW="1667007" imgH="1667031" progId="Visio.Drawing.15">
                  <p:embed/>
                </p:oleObj>
              </mc:Choice>
              <mc:Fallback>
                <p:oleObj name="Visio" r:id="rId6" imgW="1667007" imgH="166703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960" y="3144362"/>
                        <a:ext cx="1528147" cy="152814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373154"/>
              </p:ext>
            </p:extLst>
          </p:nvPr>
        </p:nvGraphicFramePr>
        <p:xfrm>
          <a:off x="3704110" y="903817"/>
          <a:ext cx="3070070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8" imgW="3581304" imgH="1933419" progId="Visio.Drawing.15">
                  <p:embed/>
                </p:oleObj>
              </mc:Choice>
              <mc:Fallback>
                <p:oleObj name="Visio" r:id="rId8" imgW="3581304" imgH="193341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4110" y="903817"/>
                        <a:ext cx="3070070" cy="1924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4"/>
          <p:cNvSpPr txBox="1"/>
          <p:nvPr/>
        </p:nvSpPr>
        <p:spPr>
          <a:xfrm>
            <a:off x="1899684" y="3507145"/>
            <a:ext cx="24073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不锈钢点胶针头：内径：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0.06 mm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非金属镀层：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20 </a:t>
            </a:r>
            <a:r>
              <a:rPr lang="en-US" altLang="zh-CN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μm</a:t>
            </a:r>
            <a:endParaRPr lang="en-US" altLang="zh-CN" sz="12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液态金属存储：注射器针筒</a:t>
            </a:r>
            <a:endParaRPr lang="en-US" altLang="zh-CN" sz="12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低电阻率：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0.435 </a:t>
            </a:r>
            <a:r>
              <a:rPr lang="el-GR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Adobe Devanagari" panose="02040503050201020203" pitchFamily="18" charset="0"/>
              </a:rPr>
              <a:t>Ω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Adobe Devanagari" panose="02040503050201020203" pitchFamily="18" charset="0"/>
              </a:rPr>
              <a:t>·m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过滤、防氧化处理</a:t>
            </a:r>
            <a:endParaRPr lang="en-US" altLang="zh-CN" sz="12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TextBox 4"/>
          <p:cNvSpPr txBox="1"/>
          <p:nvPr/>
        </p:nvSpPr>
        <p:spPr>
          <a:xfrm>
            <a:off x="4450681" y="3297076"/>
            <a:ext cx="2407319" cy="10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动力：旋转式压力计</a:t>
            </a:r>
            <a:endParaRPr lang="en-US" altLang="zh-CN" sz="12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减小压力变化影响：</a:t>
            </a:r>
            <a:endParaRPr lang="en-US" altLang="zh-CN" sz="12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硬塑料管、水替换空气</a:t>
            </a:r>
            <a:endParaRPr lang="en-US" altLang="zh-CN" sz="12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3842411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  <p:bldP spid="4" grpId="0"/>
      <p:bldP spid="5" grpId="0"/>
      <p:bldP spid="61" grpId="0"/>
      <p:bldP spid="63" grpId="0"/>
      <p:bldP spid="20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8296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03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硬件平台搭建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58746" y="267886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Related research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47793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9403" y="4156863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1A3F6C"/>
                </a:solidFill>
              </a:rPr>
              <a:t>系统组成：</a:t>
            </a:r>
            <a:endParaRPr lang="zh-CN" altLang="en-US" sz="1600" b="1" dirty="0">
              <a:solidFill>
                <a:srgbClr val="1A3F6C"/>
              </a:solidFill>
            </a:endParaRP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4"/>
          <p:cNvSpPr txBox="1"/>
          <p:nvPr/>
        </p:nvSpPr>
        <p:spPr>
          <a:xfrm>
            <a:off x="1755086" y="4114436"/>
            <a:ext cx="460761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三轴运动平台：安川电机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松下伺服控制器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固高运动控制卡</a:t>
            </a:r>
            <a:endParaRPr lang="en-US" altLang="zh-CN" sz="12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精度：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5 </a:t>
            </a:r>
            <a:r>
              <a:rPr lang="en-US" altLang="zh-CN" sz="1200" dirty="0" err="1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μm</a:t>
            </a:r>
            <a:endParaRPr lang="en-US" altLang="zh-CN" sz="120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电源：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RC+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脉冲电源，电压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110 V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，占空比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40%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，频率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100 KHz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放电检测装置、冲液装置等</a:t>
            </a:r>
            <a:endParaRPr lang="en-US" altLang="zh-CN" sz="12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168333"/>
              </p:ext>
            </p:extLst>
          </p:nvPr>
        </p:nvGraphicFramePr>
        <p:xfrm>
          <a:off x="1127878" y="788996"/>
          <a:ext cx="4990982" cy="317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5" imgW="12544341" imgH="7915232" progId="Visio.Drawing.15">
                  <p:embed/>
                </p:oleObj>
              </mc:Choice>
              <mc:Fallback>
                <p:oleObj name="Visio" r:id="rId5" imgW="12544341" imgH="79152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878" y="788996"/>
                        <a:ext cx="4990982" cy="3172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76635306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  <p:bldP spid="63" grpId="0"/>
      <p:bldP spid="2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8296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037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软件平台设计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58746" y="267886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Related research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47793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31520" y="666542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49363"/>
              </p:ext>
            </p:extLst>
          </p:nvPr>
        </p:nvGraphicFramePr>
        <p:xfrm>
          <a:off x="792487" y="988322"/>
          <a:ext cx="5267325" cy="367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Visio" r:id="rId5" imgW="5867496" imgH="4076800" progId="Visio.Drawing.15">
                  <p:embed/>
                </p:oleObj>
              </mc:Choice>
              <mc:Fallback>
                <p:oleObj name="Visio" r:id="rId5" imgW="5867496" imgH="4076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7" y="988322"/>
                        <a:ext cx="5267325" cy="3676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/>
          <p:cNvSpPr/>
          <p:nvPr/>
        </p:nvSpPr>
        <p:spPr>
          <a:xfrm>
            <a:off x="1485900" y="1402080"/>
            <a:ext cx="1135380" cy="571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85900" y="2295359"/>
            <a:ext cx="1135380" cy="571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680460" y="3604260"/>
            <a:ext cx="1135380" cy="571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584960" y="4093472"/>
            <a:ext cx="1135380" cy="571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0691904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8296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037" y="206330"/>
            <a:ext cx="254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人机交互界面设计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58746" y="267886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Related research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47793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31520" y="666542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7" y="813444"/>
            <a:ext cx="5988651" cy="406656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55320" y="1052488"/>
            <a:ext cx="2247900" cy="24291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55320" y="1340619"/>
            <a:ext cx="2247900" cy="31911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55320" y="1723198"/>
            <a:ext cx="2247900" cy="76520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55320" y="2536396"/>
            <a:ext cx="2247900" cy="76520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958392" y="1075701"/>
            <a:ext cx="3302708" cy="222590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55320" y="3365047"/>
            <a:ext cx="5707380" cy="83230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55320" y="4241713"/>
            <a:ext cx="4500880" cy="45093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02777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8296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037" y="206330"/>
            <a:ext cx="254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人机交互界面设计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58746" y="267886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Related research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47793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31520" y="666542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" name="图片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3624"/>
          <a:stretch>
            <a:fillRect/>
          </a:stretch>
        </p:blipFill>
        <p:spPr bwMode="auto">
          <a:xfrm>
            <a:off x="731520" y="989965"/>
            <a:ext cx="1404620" cy="15506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736981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14300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52937" y="1773788"/>
            <a:ext cx="4145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方正兰亭细黑_GBK" pitchFamily="2" charset="-122"/>
                <a:ea typeface="方正兰亭细黑_GBK" pitchFamily="2" charset="-122"/>
              </a:rPr>
              <a:t>理论计算与仿真</a:t>
            </a:r>
            <a:endParaRPr lang="zh-CN" altLang="en-US" sz="4400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8912" y="2896650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19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3246" y="1776063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91963" y="25439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针管阻力计算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1963" y="29905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方正兰亭细黑_GBK" pitchFamily="2" charset="-122"/>
                <a:ea typeface="方正兰亭细黑_GBK" pitchFamily="2" charset="-122"/>
              </a:rPr>
              <a:t>Fluent</a:t>
            </a:r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仿真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5928" y="2591193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75928" y="3038961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PROCESS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998076" y="257144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998076" y="300881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01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5" grpId="0"/>
      <p:bldP spid="18" grpId="0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4009" y="2478360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2393" y="3569151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2266" y="2464610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现状四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7534" y="3572230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现状六</a:t>
            </a:r>
          </a:p>
        </p:txBody>
      </p:sp>
      <p:sp>
        <p:nvSpPr>
          <p:cNvPr id="6" name="椭圆 34"/>
          <p:cNvSpPr/>
          <p:nvPr/>
        </p:nvSpPr>
        <p:spPr>
          <a:xfrm rot="16200000">
            <a:off x="2578111" y="2235708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4019168" y="2210323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椭圆 34"/>
          <p:cNvSpPr/>
          <p:nvPr/>
        </p:nvSpPr>
        <p:spPr>
          <a:xfrm rot="5400000">
            <a:off x="3440471" y="3324595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2038254" y="3300887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593610" y="3910306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374943" y="2822150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855152" y="3906689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5185" y="2788936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6925" y="1384490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7440" y="1419623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现状二</a:t>
            </a:r>
          </a:p>
        </p:txBody>
      </p:sp>
      <p:sp>
        <p:nvSpPr>
          <p:cNvPr id="20" name="椭圆 34"/>
          <p:cNvSpPr/>
          <p:nvPr/>
        </p:nvSpPr>
        <p:spPr>
          <a:xfrm rot="5400000">
            <a:off x="3456289" y="1164253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 rot="16200000">
            <a:off x="2054072" y="1140545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576078" y="1707655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783144" y="1710913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374576" y="1507552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27" name="KSO_Shape"/>
          <p:cNvSpPr>
            <a:spLocks/>
          </p:cNvSpPr>
          <p:nvPr/>
        </p:nvSpPr>
        <p:spPr bwMode="auto">
          <a:xfrm>
            <a:off x="2934369" y="2558001"/>
            <a:ext cx="520754" cy="521623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8" name="KSO_Shape"/>
          <p:cNvSpPr>
            <a:spLocks/>
          </p:cNvSpPr>
          <p:nvPr/>
        </p:nvSpPr>
        <p:spPr bwMode="auto">
          <a:xfrm>
            <a:off x="2369505" y="3667392"/>
            <a:ext cx="517292" cy="44573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3497392" y="1547487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4067038" y="2544250"/>
            <a:ext cx="522958" cy="51772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1A3F6C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3524772" y="3675634"/>
            <a:ext cx="480292" cy="480292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课题现状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47917" y="267886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PRESENT SITUATION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768430"/>
      </p:ext>
    </p:extLst>
  </p:cSld>
  <p:clrMapOvr>
    <a:masterClrMapping/>
  </p:clrMapOvr>
  <p:transition spd="slow" advClick="0" advTm="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2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65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78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9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9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04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10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4" grpId="0"/>
          <p:bldP spid="25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4" grpId="0" animBg="1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6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7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04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10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4" grpId="0"/>
          <p:bldP spid="25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4" grpId="0" animBg="1"/>
          <p:bldP spid="35" grpId="0"/>
          <p:bldP spid="3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理论计算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500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8417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1" y="1019175"/>
            <a:ext cx="2818049" cy="59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图片 43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8" y="1763762"/>
            <a:ext cx="2965133" cy="86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图片 51"/>
          <p:cNvPicPr/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69" y="2830420"/>
            <a:ext cx="1858010" cy="16021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43438"/>
              </p:ext>
            </p:extLst>
          </p:nvPr>
        </p:nvGraphicFramePr>
        <p:xfrm>
          <a:off x="3468945" y="1158044"/>
          <a:ext cx="13335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7" imgW="1345616" imgH="253890" progId="Equation.DSMT4">
                  <p:embed/>
                </p:oleObj>
              </mc:Choice>
              <mc:Fallback>
                <p:oleObj name="Equation" r:id="rId7" imgW="1345616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945" y="1158044"/>
                        <a:ext cx="1333500" cy="25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475796"/>
              </p:ext>
            </p:extLst>
          </p:nvPr>
        </p:nvGraphicFramePr>
        <p:xfrm>
          <a:off x="5518150" y="1936889"/>
          <a:ext cx="11906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9" imgW="1193800" imgH="444500" progId="Equation.DSMT4">
                  <p:embed/>
                </p:oleObj>
              </mc:Choice>
              <mc:Fallback>
                <p:oleObj name="Equation" r:id="rId9" imgW="11938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1936889"/>
                        <a:ext cx="11906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410099"/>
              </p:ext>
            </p:extLst>
          </p:nvPr>
        </p:nvGraphicFramePr>
        <p:xfrm>
          <a:off x="4689861" y="3155182"/>
          <a:ext cx="20002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11" imgW="1993900" imgH="647700" progId="Equation.DSMT4">
                  <p:embed/>
                </p:oleObj>
              </mc:Choice>
              <mc:Fallback>
                <p:oleObj name="Equation" r:id="rId11" imgW="1993900" imgH="647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861" y="3155182"/>
                        <a:ext cx="200025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216641"/>
              </p:ext>
            </p:extLst>
          </p:nvPr>
        </p:nvGraphicFramePr>
        <p:xfrm>
          <a:off x="3468945" y="1765439"/>
          <a:ext cx="1657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13" imgW="1663700" imgH="393700" progId="Equation.DSMT4">
                  <p:embed/>
                </p:oleObj>
              </mc:Choice>
              <mc:Fallback>
                <p:oleObj name="Equation" r:id="rId13" imgW="16637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945" y="1765439"/>
                        <a:ext cx="165735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360128"/>
              </p:ext>
            </p:extLst>
          </p:nvPr>
        </p:nvGraphicFramePr>
        <p:xfrm>
          <a:off x="3468945" y="2232135"/>
          <a:ext cx="16954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15" imgW="1675673" imgH="393529" progId="Equation.DSMT4">
                  <p:embed/>
                </p:oleObj>
              </mc:Choice>
              <mc:Fallback>
                <p:oleObj name="Equation" r:id="rId15" imgW="1675673" imgH="393529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945" y="2232135"/>
                        <a:ext cx="169545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左大括号 14"/>
          <p:cNvSpPr/>
          <p:nvPr/>
        </p:nvSpPr>
        <p:spPr>
          <a:xfrm>
            <a:off x="3231838" y="1898774"/>
            <a:ext cx="215709" cy="66672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138994" y="2178931"/>
            <a:ext cx="322832" cy="666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882638"/>
              </p:ext>
            </p:extLst>
          </p:nvPr>
        </p:nvGraphicFramePr>
        <p:xfrm>
          <a:off x="3041352" y="3173958"/>
          <a:ext cx="8858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17" imgW="888614" imgH="393529" progId="Equation.DSMT4">
                  <p:embed/>
                </p:oleObj>
              </mc:Choice>
              <mc:Fallback>
                <p:oleObj name="Equation" r:id="rId17" imgW="888614" imgH="393529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352" y="3173958"/>
                        <a:ext cx="885825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334018"/>
              </p:ext>
            </p:extLst>
          </p:nvPr>
        </p:nvGraphicFramePr>
        <p:xfrm>
          <a:off x="3050280" y="3741004"/>
          <a:ext cx="15716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19" imgW="1574800" imgH="254000" progId="Equation.DSMT4">
                  <p:embed/>
                </p:oleObj>
              </mc:Choice>
              <mc:Fallback>
                <p:oleObj name="Equation" r:id="rId19" imgW="1574800" imgH="2540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0280" y="3741004"/>
                        <a:ext cx="1571625" cy="25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左大括号 58"/>
          <p:cNvSpPr/>
          <p:nvPr/>
        </p:nvSpPr>
        <p:spPr>
          <a:xfrm>
            <a:off x="2745725" y="3260844"/>
            <a:ext cx="215709" cy="6609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4297620" y="3516219"/>
            <a:ext cx="322832" cy="6664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2"/>
          <p:cNvSpPr txBox="1"/>
          <p:nvPr/>
        </p:nvSpPr>
        <p:spPr>
          <a:xfrm>
            <a:off x="649403" y="4513550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1A3F6C"/>
                </a:solidFill>
              </a:rPr>
              <a:t>计算结果：</a:t>
            </a:r>
            <a:endParaRPr lang="zh-CN" altLang="en-US" sz="1600" b="1" dirty="0">
              <a:solidFill>
                <a:srgbClr val="1A3F6C"/>
              </a:solidFill>
            </a:endParaRPr>
          </a:p>
        </p:txBody>
      </p:sp>
      <p:sp>
        <p:nvSpPr>
          <p:cNvPr id="62" name="TextBox 4"/>
          <p:cNvSpPr txBox="1"/>
          <p:nvPr/>
        </p:nvSpPr>
        <p:spPr>
          <a:xfrm>
            <a:off x="1727874" y="4537475"/>
            <a:ext cx="4607614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流速为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0.1mm/min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，</a:t>
            </a:r>
            <a:r>
              <a:rPr lang="zh-CN" altLang="zh-CN" sz="1200" i="1" dirty="0"/>
              <a:t>P</a:t>
            </a:r>
            <a:r>
              <a:rPr lang="zh-CN" altLang="zh-CN" sz="1200" baseline="-25000" dirty="0"/>
              <a:t>1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压强约为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101469 Pa</a:t>
            </a:r>
            <a:r>
              <a:rPr lang="zh-CN" altLang="en-US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，即</a:t>
            </a:r>
            <a:r>
              <a:rPr lang="en-US" altLang="zh-CN" sz="12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14.72 psi</a:t>
            </a:r>
          </a:p>
        </p:txBody>
      </p:sp>
    </p:spTree>
    <p:extLst>
      <p:ext uri="{BB962C8B-B14F-4D97-AF65-F5344CB8AC3E}">
        <p14:creationId xmlns:p14="http://schemas.microsoft.com/office/powerpoint/2010/main" val="225148446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  <p:bldP spid="61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/>
          <p:nvPr/>
        </p:nvCxnSpPr>
        <p:spPr>
          <a:xfrm>
            <a:off x="37871" y="624114"/>
            <a:ext cx="678225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355572" y="1180444"/>
            <a:ext cx="2153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RESEARCH MENTALITY </a:t>
            </a:r>
          </a:p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AND THE PROCESS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109009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371086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主目录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622214" y="267886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CONTENTS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1488240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598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4050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48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859481" y="1661152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270286" y="2836786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412147" y="1661152"/>
            <a:ext cx="1139038" cy="1139038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02504" y="1876728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234010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课题背景及内容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35481" y="412838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课题现状及发展情况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519755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研究思路及过程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076304" y="412807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实验对比与加工效果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48650" y="8804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总结与展望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8682" y="1165931"/>
            <a:ext cx="223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BACKGROUND OF </a:t>
            </a:r>
          </a:p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SUBJECT AND CONTENT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10230" y="4445123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PRESENT SITUATION AND </a:t>
            </a:r>
          </a:p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DEVELOPMENT OF SUBJECT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107000" y="4417979"/>
            <a:ext cx="1598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RESULTS OF </a:t>
            </a:r>
          </a:p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EXPRIMENTAL DATA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426405" y="1171179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SOLUTIONS </a:t>
            </a:r>
          </a:p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AND SUMMARY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5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85595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3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300"/>
                            </p:stCondLst>
                            <p:childTnLst>
                              <p:par>
                                <p:cTn id="10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5" grpId="0" animBg="1"/>
      <p:bldP spid="106" grpId="0"/>
      <p:bldP spid="107" grpId="0"/>
      <p:bldP spid="35" grpId="0" animBg="1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/>
          <p:nvPr/>
        </p:nvCxnSpPr>
        <p:spPr>
          <a:xfrm flipH="1">
            <a:off x="1201806" y="1070563"/>
            <a:ext cx="1893898" cy="170301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 flipV="1">
            <a:off x="1297799" y="1457676"/>
            <a:ext cx="654388" cy="613966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378008" y="1339053"/>
            <a:ext cx="529287" cy="1218215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317779" y="875356"/>
            <a:ext cx="1599498" cy="7573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3691" y="2235293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32701" y="1724875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891882" y="81456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77118" y="1106670"/>
            <a:ext cx="1405250" cy="280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系统建模与仿真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65166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72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研究意义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44824" y="267886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SIGNIFICANCE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848486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3863" y="3036464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三维</a:t>
            </a:r>
            <a:r>
              <a:rPr lang="en-US" altLang="zh-CN" sz="1200" dirty="0" smtClean="0">
                <a:sym typeface="Wingdings" panose="05000000000000000000" pitchFamily="2" charset="2"/>
              </a:rPr>
              <a:t></a:t>
            </a:r>
            <a:r>
              <a:rPr lang="zh-CN" altLang="en-US" sz="1200" dirty="0" smtClean="0">
                <a:sym typeface="Wingdings" panose="05000000000000000000" pitchFamily="2" charset="2"/>
              </a:rPr>
              <a:t>二维</a:t>
            </a:r>
            <a:endParaRPr lang="zh-CN" altLang="en-US" sz="1200" dirty="0"/>
          </a:p>
        </p:txBody>
      </p:sp>
      <p:pic>
        <p:nvPicPr>
          <p:cNvPr id="34" name="图片 3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54" y="2474294"/>
            <a:ext cx="1244850" cy="125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70" y="3789441"/>
            <a:ext cx="1277634" cy="125826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文本框 35"/>
          <p:cNvSpPr txBox="1"/>
          <p:nvPr/>
        </p:nvSpPr>
        <p:spPr>
          <a:xfrm>
            <a:off x="2337884" y="18238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网格划分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83977" y="23653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系统建模</a:t>
            </a:r>
            <a:endParaRPr lang="en-US" altLang="zh-CN" dirty="0"/>
          </a:p>
        </p:txBody>
      </p:sp>
      <p:pic>
        <p:nvPicPr>
          <p:cNvPr id="38" name="图片 37"/>
          <p:cNvPicPr/>
          <p:nvPr/>
        </p:nvPicPr>
        <p:blipFill>
          <a:blip r:embed="rId5"/>
          <a:stretch>
            <a:fillRect/>
          </a:stretch>
        </p:blipFill>
        <p:spPr>
          <a:xfrm>
            <a:off x="3527160" y="1772388"/>
            <a:ext cx="3208979" cy="2805152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3775161" y="873604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Fluent</a:t>
            </a:r>
            <a:r>
              <a:rPr lang="zh-CN" altLang="en-US" dirty="0" smtClean="0"/>
              <a:t>流体仿真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3775161" y="1291204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压力为</a:t>
            </a:r>
            <a:r>
              <a:rPr lang="en-US" altLang="zh-CN" sz="1200" dirty="0" smtClean="0"/>
              <a:t>101469</a:t>
            </a:r>
            <a:r>
              <a:rPr lang="zh-CN" altLang="en-US" sz="1200" dirty="0" smtClean="0"/>
              <a:t>时，流速约为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8298961"/>
      </p:ext>
    </p:extLst>
  </p:cSld>
  <p:clrMapOvr>
    <a:masterClrMapping/>
  </p:clrMapOvr>
  <p:transition spd="slow" advClick="0" advTm="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7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1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5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8" grpId="0" animBg="1"/>
          <p:bldP spid="29" grpId="0"/>
          <p:bldP spid="30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7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1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5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28" grpId="0" animBg="1"/>
          <p:bldP spid="29" grpId="0"/>
          <p:bldP spid="30" grpId="0"/>
          <p:bldP spid="3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114300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05901" y="1813288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方正兰亭细黑_GBK" pitchFamily="2" charset="-122"/>
                <a:ea typeface="方正兰亭细黑_GBK" pitchFamily="2" charset="-122"/>
              </a:rPr>
              <a:t>放电状态检测与伺服控制</a:t>
            </a:r>
            <a:endParaRPr lang="zh-CN" altLang="en-US" sz="2800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8912" y="2896650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19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80535" y="24734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信号采集与处理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0535" y="28436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80535" y="32563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伺服参数整定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7440" y="2551139"/>
            <a:ext cx="569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8688" y="2912615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ANALYSIS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69808" y="3320937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ASSESSMENT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986648" y="250091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986648" y="292047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986648" y="335783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80535" y="366909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模糊控制器设计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81028" y="3729261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ACHIEVEMENTS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986647" y="371637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13" grpId="0"/>
      <p:bldP spid="16" grpId="0"/>
      <p:bldP spid="18" grpId="0"/>
      <p:bldP spid="19" grpId="0"/>
      <p:bldP spid="20" grpId="0"/>
      <p:bldP spid="22" grpId="0"/>
      <p:bldP spid="23" grpId="0"/>
      <p:bldP spid="24" grpId="0" animBg="1"/>
      <p:bldP spid="26" grpId="0" animBg="1"/>
      <p:bldP spid="27" grpId="0" animBg="1"/>
      <p:bldP spid="28" grpId="0"/>
      <p:bldP spid="29" grpId="0"/>
      <p:bldP spid="30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信号采集与处理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4261" y="803943"/>
            <a:ext cx="2327891" cy="444187"/>
            <a:chOff x="814328" y="3219334"/>
            <a:chExt cx="2266827" cy="432536"/>
          </a:xfrm>
        </p:grpSpPr>
        <p:grpSp>
          <p:nvGrpSpPr>
            <p:cNvPr id="25" name="组合 24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圆角矩形 28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圆角矩形 29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椭圆 27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60"/>
            <p:cNvSpPr txBox="1"/>
            <p:nvPr/>
          </p:nvSpPr>
          <p:spPr>
            <a:xfrm>
              <a:off x="1139540" y="3319207"/>
              <a:ext cx="192667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STM32 </a:t>
              </a:r>
              <a:r>
                <a:rPr lang="zh-CN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最小系统</a:t>
              </a:r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008616"/>
              </p:ext>
            </p:extLst>
          </p:nvPr>
        </p:nvGraphicFramePr>
        <p:xfrm>
          <a:off x="883058" y="1526418"/>
          <a:ext cx="210502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4" imgW="2108200" imgH="228600" progId="Equation.DSMT4">
                  <p:embed/>
                </p:oleObj>
              </mc:Choice>
              <mc:Fallback>
                <p:oleObj name="Equation" r:id="rId4" imgW="21082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058" y="1526418"/>
                        <a:ext cx="210502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组合 37"/>
          <p:cNvGrpSpPr/>
          <p:nvPr/>
        </p:nvGrpSpPr>
        <p:grpSpPr>
          <a:xfrm>
            <a:off x="404261" y="1913903"/>
            <a:ext cx="2327891" cy="444187"/>
            <a:chOff x="814328" y="3219334"/>
            <a:chExt cx="2266827" cy="432536"/>
          </a:xfrm>
        </p:grpSpPr>
        <p:grpSp>
          <p:nvGrpSpPr>
            <p:cNvPr id="39" name="组合 38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圆角矩形 45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圆角矩形 46"/>
                <p:cNvSpPr/>
                <p:nvPr/>
              </p:nvSpPr>
              <p:spPr>
                <a:xfrm>
                  <a:off x="4351922" y="1373340"/>
                  <a:ext cx="6323891" cy="2584448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5" name="椭圆 44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TextBox 60"/>
            <p:cNvSpPr txBox="1"/>
            <p:nvPr/>
          </p:nvSpPr>
          <p:spPr>
            <a:xfrm>
              <a:off x="1139540" y="3319207"/>
              <a:ext cx="192667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单片机程序框架设计</a:t>
              </a:r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127037"/>
              </p:ext>
            </p:extLst>
          </p:nvPr>
        </p:nvGraphicFramePr>
        <p:xfrm>
          <a:off x="482303" y="2516975"/>
          <a:ext cx="257175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Visio" r:id="rId6" imgW="2581407" imgH="2400172" progId="Visio.Drawing.15">
                  <p:embed/>
                </p:oleObj>
              </mc:Choice>
              <mc:Fallback>
                <p:oleObj name="Visio" r:id="rId6" imgW="2581407" imgH="240017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303" y="2516975"/>
                        <a:ext cx="2571750" cy="240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组合 47"/>
          <p:cNvGrpSpPr/>
          <p:nvPr/>
        </p:nvGrpSpPr>
        <p:grpSpPr>
          <a:xfrm>
            <a:off x="3732840" y="817903"/>
            <a:ext cx="2327891" cy="444187"/>
            <a:chOff x="814328" y="3219334"/>
            <a:chExt cx="2266827" cy="432536"/>
          </a:xfrm>
        </p:grpSpPr>
        <p:grpSp>
          <p:nvGrpSpPr>
            <p:cNvPr id="49" name="组合 48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4" name="圆角矩形 53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>
                  <a:off x="4351922" y="1373340"/>
                  <a:ext cx="6323891" cy="2584448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TextBox 60"/>
            <p:cNvSpPr txBox="1"/>
            <p:nvPr/>
          </p:nvSpPr>
          <p:spPr>
            <a:xfrm>
              <a:off x="1139540" y="3319207"/>
              <a:ext cx="192667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卡尔曼滤波</a:t>
              </a:r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pic>
        <p:nvPicPr>
          <p:cNvPr id="57" name="图片 56"/>
          <p:cNvPicPr/>
          <p:nvPr/>
        </p:nvPicPr>
        <p:blipFill>
          <a:blip r:embed="rId8"/>
          <a:stretch>
            <a:fillRect/>
          </a:stretch>
        </p:blipFill>
        <p:spPr>
          <a:xfrm>
            <a:off x="3326657" y="1643036"/>
            <a:ext cx="3458883" cy="18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572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直接连接符 64"/>
          <p:cNvCxnSpPr/>
          <p:nvPr/>
        </p:nvCxnSpPr>
        <p:spPr>
          <a:xfrm flipH="1" flipV="1">
            <a:off x="2205140" y="1065504"/>
            <a:ext cx="1446110" cy="362454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1409700" y="1068626"/>
            <a:ext cx="315762" cy="1224699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信号采集与处理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4261" y="803943"/>
            <a:ext cx="2327891" cy="444187"/>
            <a:chOff x="814328" y="3219334"/>
            <a:chExt cx="2266827" cy="432536"/>
          </a:xfrm>
        </p:grpSpPr>
        <p:grpSp>
          <p:nvGrpSpPr>
            <p:cNvPr id="25" name="组合 24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圆角矩形 28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圆角矩形 29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椭圆 27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60"/>
            <p:cNvSpPr txBox="1"/>
            <p:nvPr/>
          </p:nvSpPr>
          <p:spPr>
            <a:xfrm>
              <a:off x="1139540" y="3319207"/>
              <a:ext cx="192667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新型卡尔曼滤波算法</a:t>
              </a:r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711628"/>
              </p:ext>
            </p:extLst>
          </p:nvPr>
        </p:nvGraphicFramePr>
        <p:xfrm>
          <a:off x="3480939" y="1083339"/>
          <a:ext cx="3270250" cy="1791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Visio" r:id="rId4" imgW="4371867" imgH="2400172" progId="Visio.Drawing.15">
                  <p:embed/>
                </p:oleObj>
              </mc:Choice>
              <mc:Fallback>
                <p:oleObj name="Visio" r:id="rId4" imgW="4371867" imgH="240017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0939" y="1083339"/>
                        <a:ext cx="3270250" cy="17915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图片 42"/>
          <p:cNvPicPr/>
          <p:nvPr/>
        </p:nvPicPr>
        <p:blipFill>
          <a:blip r:embed="rId6"/>
          <a:stretch>
            <a:fillRect/>
          </a:stretch>
        </p:blipFill>
        <p:spPr>
          <a:xfrm>
            <a:off x="421638" y="2684074"/>
            <a:ext cx="4351020" cy="2251233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3243365" y="1139073"/>
            <a:ext cx="1142433" cy="49629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流程图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89603" y="2038693"/>
            <a:ext cx="1142433" cy="49629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效果图</a:t>
              </a:r>
              <a:endParaRPr lang="zh-CN" altLang="en-US" sz="14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974926" y="3075304"/>
            <a:ext cx="1776263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7" name="圆角矩形 6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sz="1200" dirty="0" smtClean="0">
                  <a:solidFill>
                    <a:schemeClr val="tx1"/>
                  </a:solidFill>
                </a:rPr>
                <a:t>优点：</a:t>
              </a:r>
              <a:endParaRPr lang="en-US" altLang="zh-CN" sz="1200" dirty="0" smtClean="0">
                <a:solidFill>
                  <a:schemeClr val="tx1"/>
                </a:solidFill>
              </a:endParaRPr>
            </a:p>
            <a:p>
              <a:pPr algn="just"/>
              <a:r>
                <a:rPr lang="zh-CN" altLang="en-US" sz="1200" dirty="0" smtClean="0">
                  <a:solidFill>
                    <a:schemeClr val="tx1"/>
                  </a:solidFill>
                </a:rPr>
                <a:t>既能跟随放电波谷，也能滤除噪音信号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00768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00"/>
                            </p:stCondLst>
                            <p:childTnLst>
                              <p:par>
                                <p:cTn id="4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600"/>
                            </p:stCondLst>
                            <p:childTnLst>
                              <p:par>
                                <p:cTn id="5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821928"/>
              </p:ext>
            </p:extLst>
          </p:nvPr>
        </p:nvGraphicFramePr>
        <p:xfrm>
          <a:off x="79514" y="2238204"/>
          <a:ext cx="3638550" cy="1857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Visio" r:id="rId4" imgW="4495704" imgH="2314575" progId="Visio.Drawing.15">
                  <p:embed/>
                </p:oleObj>
              </mc:Choice>
              <mc:Fallback>
                <p:oleObj name="Visio" r:id="rId4" imgW="4495704" imgH="23145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14" y="2238204"/>
                        <a:ext cx="3638550" cy="18576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653130"/>
              </p:ext>
            </p:extLst>
          </p:nvPr>
        </p:nvGraphicFramePr>
        <p:xfrm>
          <a:off x="3676511" y="1481788"/>
          <a:ext cx="3155950" cy="3543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Visio" r:id="rId6" imgW="3486222" imgH="3914818" progId="Visio.Drawing.15">
                  <p:embed/>
                </p:oleObj>
              </mc:Choice>
              <mc:Fallback>
                <p:oleObj name="Visio" r:id="rId6" imgW="3486222" imgH="391481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511" y="1481788"/>
                        <a:ext cx="3155950" cy="3543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3683000" y="814219"/>
            <a:ext cx="1606550" cy="49629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平均电压法</a:t>
              </a:r>
              <a:endParaRPr lang="zh-CN" altLang="en-US" sz="14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81463" y="803387"/>
            <a:ext cx="1393337" cy="49629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放电波形</a:t>
              </a:r>
              <a:endParaRPr lang="zh-CN" altLang="en-US" sz="14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46797" y="1544963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开路、正常放电、电弧放电、短路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781751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41510" y="799189"/>
            <a:ext cx="1882287" cy="63100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新型放电状态识别方案</a:t>
              </a:r>
              <a:endParaRPr lang="zh-CN" altLang="en-US" sz="14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840320"/>
              </p:ext>
            </p:extLst>
          </p:nvPr>
        </p:nvGraphicFramePr>
        <p:xfrm>
          <a:off x="1843856" y="1910208"/>
          <a:ext cx="857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Equation" r:id="rId4" imgW="875920" imgH="393529" progId="Equation.DSMT4">
                  <p:embed/>
                </p:oleObj>
              </mc:Choice>
              <mc:Fallback>
                <p:oleObj name="Equation" r:id="rId4" imgW="875920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856" y="1910208"/>
                        <a:ext cx="8572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348932"/>
              </p:ext>
            </p:extLst>
          </p:nvPr>
        </p:nvGraphicFramePr>
        <p:xfrm>
          <a:off x="1855608" y="2326792"/>
          <a:ext cx="14478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Equation" r:id="rId6" imgW="1435100" imgH="419100" progId="Equation.DSMT4">
                  <p:embed/>
                </p:oleObj>
              </mc:Choice>
              <mc:Fallback>
                <p:oleObj name="Equation" r:id="rId6" imgW="14351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608" y="2326792"/>
                        <a:ext cx="144780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182396"/>
              </p:ext>
            </p:extLst>
          </p:nvPr>
        </p:nvGraphicFramePr>
        <p:xfrm>
          <a:off x="1824228" y="3375863"/>
          <a:ext cx="942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Equation" r:id="rId8" imgW="939392" imgH="393529" progId="Equation.DSMT4">
                  <p:embed/>
                </p:oleObj>
              </mc:Choice>
              <mc:Fallback>
                <p:oleObj name="Equation" r:id="rId8" imgW="939392" imgH="39352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228" y="3375863"/>
                        <a:ext cx="9429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6910"/>
              </p:ext>
            </p:extLst>
          </p:nvPr>
        </p:nvGraphicFramePr>
        <p:xfrm>
          <a:off x="1808029" y="3790497"/>
          <a:ext cx="14668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9" name="Equation" r:id="rId10" imgW="1460500" imgH="419100" progId="Equation.DSMT4">
                  <p:embed/>
                </p:oleObj>
              </mc:Choice>
              <mc:Fallback>
                <p:oleObj name="Equation" r:id="rId10" imgW="14605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029" y="3790497"/>
                        <a:ext cx="14668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55432" y="19809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非</a:t>
            </a:r>
            <a:r>
              <a:rPr lang="zh-CN" altLang="en-US" sz="1200" dirty="0" smtClean="0"/>
              <a:t>正常放电</a:t>
            </a:r>
            <a:r>
              <a:rPr lang="zh-CN" altLang="en-US" sz="1200" dirty="0" smtClean="0"/>
              <a:t>次数：</a:t>
            </a:r>
            <a:endParaRPr lang="zh-CN" altLang="en-US" sz="1200" dirty="0"/>
          </a:p>
        </p:txBody>
      </p:sp>
      <p:sp>
        <p:nvSpPr>
          <p:cNvPr id="27" name="文本框 26"/>
          <p:cNvSpPr txBox="1"/>
          <p:nvPr/>
        </p:nvSpPr>
        <p:spPr>
          <a:xfrm>
            <a:off x="782543" y="23993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变化率</a:t>
            </a:r>
            <a:r>
              <a:rPr lang="zh-CN" altLang="en-US" sz="1200" dirty="0" smtClean="0"/>
              <a:t>：</a:t>
            </a:r>
            <a:endParaRPr lang="zh-CN" altLang="en-US" sz="1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66259" y="385261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变化率</a:t>
            </a:r>
            <a:r>
              <a:rPr lang="zh-CN" altLang="en-US" sz="1200" dirty="0" smtClean="0"/>
              <a:t>：</a:t>
            </a:r>
            <a:endParaRPr lang="zh-CN" altLang="en-US" sz="12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78943" y="347850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开路次数：</a:t>
            </a:r>
            <a:endParaRPr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561357" y="2130386"/>
            <a:ext cx="2441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&gt;          </a:t>
            </a:r>
            <a:r>
              <a:rPr lang="zh-CN" altLang="en-US" sz="1200" dirty="0" smtClean="0"/>
              <a:t>有害放低状态过多</a:t>
            </a:r>
            <a:endParaRPr lang="en-US" altLang="zh-CN" sz="1200" dirty="0" smtClean="0"/>
          </a:p>
          <a:p>
            <a:r>
              <a:rPr lang="zh-CN" altLang="en-US" sz="1200" dirty="0" smtClean="0"/>
              <a:t>            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</a:t>
            </a:r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</a:t>
            </a:r>
            <a:r>
              <a:rPr lang="zh-CN" altLang="en-US" sz="1200" dirty="0" smtClean="0"/>
              <a:t>执行抬刀操作</a:t>
            </a:r>
            <a:endParaRPr lang="en-US" altLang="zh-CN" sz="1200" dirty="0" smtClean="0"/>
          </a:p>
          <a:p>
            <a:r>
              <a:rPr lang="en-US" altLang="zh-CN" sz="1200" dirty="0" smtClean="0"/>
              <a:t>             </a:t>
            </a:r>
            <a:endParaRPr lang="zh-CN" altLang="en-US" sz="12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809403"/>
              </p:ext>
            </p:extLst>
          </p:nvPr>
        </p:nvGraphicFramePr>
        <p:xfrm>
          <a:off x="3489183" y="2203328"/>
          <a:ext cx="15240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Equation" r:id="rId12" imgW="152334" imgH="139639" progId="Equation.DSMT4">
                  <p:embed/>
                </p:oleObj>
              </mc:Choice>
              <mc:Fallback>
                <p:oleObj name="Equation" r:id="rId12" imgW="152334" imgH="139639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183" y="2203328"/>
                        <a:ext cx="152400" cy="16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910556"/>
              </p:ext>
            </p:extLst>
          </p:nvPr>
        </p:nvGraphicFramePr>
        <p:xfrm>
          <a:off x="3722771" y="2161624"/>
          <a:ext cx="2190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" name="Equation" r:id="rId14" imgW="215806" imgH="228501" progId="Equation.DSMT4">
                  <p:embed/>
                </p:oleObj>
              </mc:Choice>
              <mc:Fallback>
                <p:oleObj name="Equation" r:id="rId14" imgW="215806" imgH="228501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771" y="2161624"/>
                        <a:ext cx="21907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3510614" y="3421952"/>
            <a:ext cx="2441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&gt;          </a:t>
            </a:r>
            <a:r>
              <a:rPr lang="zh-CN" altLang="en-US" sz="1200" dirty="0" smtClean="0"/>
              <a:t>有害放低状态过多</a:t>
            </a:r>
            <a:endParaRPr lang="en-US" altLang="zh-CN" sz="1200" dirty="0" smtClean="0"/>
          </a:p>
          <a:p>
            <a:r>
              <a:rPr lang="zh-CN" altLang="en-US" sz="1200" dirty="0" smtClean="0"/>
              <a:t>            </a:t>
            </a:r>
            <a:endParaRPr lang="en-US" altLang="zh-CN" sz="1200" dirty="0" smtClean="0"/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 </a:t>
            </a:r>
          </a:p>
          <a:p>
            <a:r>
              <a:rPr lang="en-US" altLang="zh-CN" sz="1200" dirty="0"/>
              <a:t> </a:t>
            </a:r>
            <a:r>
              <a:rPr lang="en-US" altLang="zh-CN" sz="1200" dirty="0" smtClean="0"/>
              <a:t>            </a:t>
            </a:r>
            <a:r>
              <a:rPr lang="zh-CN" altLang="en-US" sz="1200" dirty="0" smtClean="0"/>
              <a:t>执行进给操作</a:t>
            </a:r>
            <a:endParaRPr lang="en-US" altLang="zh-CN" sz="1200" dirty="0" smtClean="0"/>
          </a:p>
          <a:p>
            <a:r>
              <a:rPr lang="en-US" altLang="zh-CN" sz="1200" dirty="0" smtClean="0"/>
              <a:t>             </a:t>
            </a:r>
            <a:endParaRPr lang="zh-CN" altLang="en-US" sz="1200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739422"/>
              </p:ext>
            </p:extLst>
          </p:nvPr>
        </p:nvGraphicFramePr>
        <p:xfrm>
          <a:off x="3413893" y="3469967"/>
          <a:ext cx="16192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2" name="Equation" r:id="rId16" imgW="152268" imgH="203024" progId="Equation.DSMT4">
                  <p:embed/>
                </p:oleObj>
              </mc:Choice>
              <mc:Fallback>
                <p:oleObj name="Equation" r:id="rId16" imgW="152268" imgH="203024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893" y="3469967"/>
                        <a:ext cx="161925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799356"/>
              </p:ext>
            </p:extLst>
          </p:nvPr>
        </p:nvGraphicFramePr>
        <p:xfrm>
          <a:off x="3692969" y="3465204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3" name="Equation" r:id="rId18" imgW="215806" imgH="228501" progId="Equation.DSMT4">
                  <p:embed/>
                </p:oleObj>
              </mc:Choice>
              <mc:Fallback>
                <p:oleObj name="Equation" r:id="rId18" imgW="215806" imgH="228501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969" y="3465204"/>
                        <a:ext cx="22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下箭头 20"/>
          <p:cNvSpPr/>
          <p:nvPr/>
        </p:nvSpPr>
        <p:spPr>
          <a:xfrm>
            <a:off x="4506191" y="2390224"/>
            <a:ext cx="84859" cy="3318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505994" y="3662259"/>
            <a:ext cx="84859" cy="33184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591184" y="1882085"/>
            <a:ext cx="5596974" cy="11135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555432" y="3271883"/>
            <a:ext cx="5596974" cy="11135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181663" y="95001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计算</a:t>
            </a:r>
            <a:r>
              <a:rPr lang="zh-CN" altLang="en-US" sz="1600" dirty="0" smtClean="0"/>
              <a:t>平均电压</a:t>
            </a:r>
            <a:endParaRPr lang="zh-CN" altLang="en-US" sz="1600" dirty="0"/>
          </a:p>
        </p:txBody>
      </p:sp>
      <p:sp>
        <p:nvSpPr>
          <p:cNvPr id="24" name="右箭头 23"/>
          <p:cNvSpPr/>
          <p:nvPr/>
        </p:nvSpPr>
        <p:spPr>
          <a:xfrm>
            <a:off x="3643254" y="1080011"/>
            <a:ext cx="456747" cy="693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145820" y="950016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分析不同放电状态所占比例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660278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969844"/>
              </p:ext>
            </p:extLst>
          </p:nvPr>
        </p:nvGraphicFramePr>
        <p:xfrm>
          <a:off x="806774" y="1060450"/>
          <a:ext cx="4716925" cy="112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Visio" r:id="rId4" imgW="4362282" imgH="1057104" progId="Visio.Drawing.15">
                  <p:embed/>
                </p:oleObj>
              </mc:Choice>
              <mc:Fallback>
                <p:oleObj name="Visio" r:id="rId4" imgW="4362282" imgH="105710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774" y="1060450"/>
                        <a:ext cx="4716925" cy="1122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855750"/>
              </p:ext>
            </p:extLst>
          </p:nvPr>
        </p:nvGraphicFramePr>
        <p:xfrm>
          <a:off x="704850" y="2470150"/>
          <a:ext cx="1543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Equation" r:id="rId6" imgW="1511300" imgH="431800" progId="Equation.DSMT4">
                  <p:embed/>
                </p:oleObj>
              </mc:Choice>
              <mc:Fallback>
                <p:oleObj name="Equation" r:id="rId6" imgW="15113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2470150"/>
                        <a:ext cx="1543050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203866"/>
              </p:ext>
            </p:extLst>
          </p:nvPr>
        </p:nvGraphicFramePr>
        <p:xfrm>
          <a:off x="704850" y="3060921"/>
          <a:ext cx="160972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Equation" r:id="rId8" imgW="1638300" imgH="787400" progId="Equation.DSMT4">
                  <p:embed/>
                </p:oleObj>
              </mc:Choice>
              <mc:Fallback>
                <p:oleObj name="Equation" r:id="rId8" imgW="1638300" imgH="787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060921"/>
                        <a:ext cx="1609725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761149"/>
              </p:ext>
            </p:extLst>
          </p:nvPr>
        </p:nvGraphicFramePr>
        <p:xfrm>
          <a:off x="3635700" y="2535010"/>
          <a:ext cx="204787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Equation" r:id="rId10" imgW="2044700" imgH="1143000" progId="Equation.DSMT4">
                  <p:embed/>
                </p:oleObj>
              </mc:Choice>
              <mc:Fallback>
                <p:oleObj name="Equation" r:id="rId10" imgW="2044700" imgH="1143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700" y="2535010"/>
                        <a:ext cx="2047875" cy="1104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右箭头 18"/>
          <p:cNvSpPr/>
          <p:nvPr/>
        </p:nvSpPr>
        <p:spPr>
          <a:xfrm>
            <a:off x="2506662" y="3060921"/>
            <a:ext cx="936950" cy="1028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490394" y="277245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量化因子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6050821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输入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1" y="860856"/>
            <a:ext cx="3033949" cy="125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输出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50" y="860856"/>
            <a:ext cx="3050850" cy="129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79" y="2911822"/>
            <a:ext cx="5401742" cy="25499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30865" y="2175254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zh-CN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隶属</a:t>
            </a: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度函数</a:t>
            </a:r>
            <a:endParaRPr lang="zh-CN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1167665" y="2172458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输入隶属度函数</a:t>
            </a:r>
            <a:endParaRPr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2789445" y="256475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模糊规则表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511115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41510" y="799189"/>
            <a:ext cx="1882287" cy="63100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数控系统中的实现</a:t>
              </a:r>
              <a:endParaRPr lang="zh-CN" altLang="en-US" sz="14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63" y="1549132"/>
            <a:ext cx="2879378" cy="2863700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728838"/>
              </p:ext>
            </p:extLst>
          </p:nvPr>
        </p:nvGraphicFramePr>
        <p:xfrm>
          <a:off x="3123478" y="-53554"/>
          <a:ext cx="3551320" cy="5197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Visio" r:id="rId5" imgW="4086237" imgH="5962622" progId="Visio.Drawing.15">
                  <p:embed/>
                </p:oleObj>
              </mc:Choice>
              <mc:Fallback>
                <p:oleObj name="Visio" r:id="rId5" imgW="4086237" imgH="5962622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478" y="-53554"/>
                        <a:ext cx="3551320" cy="51970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63" y="2203449"/>
            <a:ext cx="4444634" cy="2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7709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-946536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www.1ppt.com/hangye/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www.1ppt.com/sucai/</a:t>
            </a: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www.1ppt.com/tubiao/     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www.1ppt.com/powerpoint/      </a:t>
            </a: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www.1ppt.com/excel/ 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www.1ppt.com/kejian/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www.1ppt.com/shiti/ 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www.1ppt.com/jiaoan/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论坛：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www.1ppt.cn</a:t>
            </a: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 </a:t>
            </a:r>
            <a:endParaRPr lang="zh-CN" altLang="en-US" sz="100" kern="0" dirty="0">
              <a:solidFill>
                <a:sysClr val="window" lastClr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824189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24189" y="1731350"/>
            <a:ext cx="5277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latin typeface="方正兰亭细黑_GBK" pitchFamily="2" charset="-122"/>
                <a:ea typeface="方正兰亭细黑_GBK" pitchFamily="2" charset="-122"/>
              </a:rPr>
              <a:t>加工效果对比与分析</a:t>
            </a:r>
            <a:endParaRPr lang="zh-CN" altLang="en-US" sz="4400" b="1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9025" y="2963927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39895" y="1412988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8518" y="1757459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484243" y="25530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不同放电间隙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4243" y="299960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智能抬刀与手动加工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4243" y="344619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液态金属与固体电极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84243" y="38642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兰亭细黑_GBK" pitchFamily="2" charset="-122"/>
                <a:ea typeface="方正兰亭细黑_GBK" pitchFamily="2" charset="-122"/>
              </a:rPr>
              <a:t>实际加工效果真是</a:t>
            </a:r>
            <a:endParaRPr lang="zh-CN" altLang="en-US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1833" y="2600255"/>
            <a:ext cx="1231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SOLUTION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65511" y="3048023"/>
            <a:ext cx="179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PROJECT EVALUATION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00649" y="3495791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REMEDIAL MEASURES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23091" y="3943560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Reference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190356" y="258050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190356" y="301787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190356" y="345523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190356" y="389259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3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5" grpId="0"/>
      <p:bldP spid="12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3322" y="0"/>
            <a:ext cx="207204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35465" y="885701"/>
            <a:ext cx="3786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方正兰亭细黑_GBK" pitchFamily="2" charset="-122"/>
                <a:ea typeface="方正兰亭细黑_GBK" pitchFamily="2" charset="-122"/>
              </a:rPr>
              <a:t>课题背景及内容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7690" y="2384258"/>
            <a:ext cx="12410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第一部分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685606" y="934008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889732" y="1602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课题背景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89732" y="24003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研究意义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9732" y="28469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研究综述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89732" y="3264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理论基础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3697" y="1650061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BACKGROUND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58468" y="2448789"/>
            <a:ext cx="1494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SIGNIFICANCE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50454" y="2896557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REVIEW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36829" y="3344326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THEORETICAL BASIS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595845" y="163031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595845" y="241863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595845" y="285600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595845" y="329336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89732" y="20185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相关研究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61061" y="2065776"/>
            <a:ext cx="1324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Related research</a:t>
            </a:r>
            <a:endParaRPr lang="zh-CN" altLang="en-US" sz="12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595845" y="204603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3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00"/>
                            </p:stCondLst>
                            <p:childTnLst>
                              <p:par>
                                <p:cTn id="8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949770760"/>
              </p:ext>
            </p:extLst>
          </p:nvPr>
        </p:nvGraphicFramePr>
        <p:xfrm>
          <a:off x="788995" y="1048067"/>
          <a:ext cx="5274310" cy="2348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678019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552903402"/>
              </p:ext>
            </p:extLst>
          </p:nvPr>
        </p:nvGraphicFramePr>
        <p:xfrm>
          <a:off x="842645" y="1058862"/>
          <a:ext cx="5274310" cy="2314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6827346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898656045"/>
              </p:ext>
            </p:extLst>
          </p:nvPr>
        </p:nvGraphicFramePr>
        <p:xfrm>
          <a:off x="1062045" y="871537"/>
          <a:ext cx="5274310" cy="232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338" name="Picture 2" descr="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4" y="3314469"/>
            <a:ext cx="217805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/>
          <p:nvPr/>
        </p:nvPicPr>
        <p:blipFill rotWithShape="1">
          <a:blip r:embed="rId5"/>
          <a:srcRect t="6103"/>
          <a:stretch/>
        </p:blipFill>
        <p:spPr bwMode="auto">
          <a:xfrm>
            <a:off x="3362642" y="3314469"/>
            <a:ext cx="1961515" cy="1638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691891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t="28131" r="15109" b="33507"/>
          <a:stretch>
            <a:fillRect/>
          </a:stretch>
        </p:blipFill>
        <p:spPr bwMode="auto">
          <a:xfrm>
            <a:off x="1214437" y="1120775"/>
            <a:ext cx="1851025" cy="12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28246" r="12823" b="34300"/>
          <a:stretch>
            <a:fillRect/>
          </a:stretch>
        </p:blipFill>
        <p:spPr bwMode="auto">
          <a:xfrm>
            <a:off x="3299460" y="1120775"/>
            <a:ext cx="1986280" cy="12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28055" r="12767" b="34177"/>
          <a:stretch>
            <a:fillRect/>
          </a:stretch>
        </p:blipFill>
        <p:spPr bwMode="auto">
          <a:xfrm>
            <a:off x="1108871" y="2562225"/>
            <a:ext cx="1956435" cy="12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t="27986" r="12823" b="34088"/>
          <a:stretch>
            <a:fillRect/>
          </a:stretch>
        </p:blipFill>
        <p:spPr bwMode="auto">
          <a:xfrm>
            <a:off x="3314700" y="2562225"/>
            <a:ext cx="1971040" cy="128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44496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399610"/>
              </p:ext>
            </p:extLst>
          </p:nvPr>
        </p:nvGraphicFramePr>
        <p:xfrm>
          <a:off x="323850" y="1238250"/>
          <a:ext cx="166687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Visio" r:id="rId4" imgW="1667007" imgH="1543050" progId="Visio.Drawing.15">
                  <p:embed/>
                </p:oleObj>
              </mc:Choice>
              <mc:Fallback>
                <p:oleObj name="Visio" r:id="rId4" imgW="1667007" imgH="15430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238250"/>
                        <a:ext cx="1666875" cy="154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183143"/>
              </p:ext>
            </p:extLst>
          </p:nvPr>
        </p:nvGraphicFramePr>
        <p:xfrm>
          <a:off x="2914650" y="1073150"/>
          <a:ext cx="275272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Visio" r:id="rId6" imgW="2752785" imgH="2228978" progId="Visio.Drawing.15">
                  <p:embed/>
                </p:oleObj>
              </mc:Choice>
              <mc:Fallback>
                <p:oleObj name="Visio" r:id="rId6" imgW="2752785" imgH="222897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1073150"/>
                        <a:ext cx="2752725" cy="2228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9" name="Picture 5" descr="H带标尺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r="20158" b="6270"/>
          <a:stretch>
            <a:fillRect/>
          </a:stretch>
        </p:blipFill>
        <p:spPr bwMode="auto">
          <a:xfrm>
            <a:off x="539749" y="3302000"/>
            <a:ext cx="1525351" cy="164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正方形，带标尺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78"/>
          <a:stretch>
            <a:fillRect/>
          </a:stretch>
        </p:blipFill>
        <p:spPr bwMode="auto">
          <a:xfrm>
            <a:off x="2278063" y="2286000"/>
            <a:ext cx="2417762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68205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 smtClean="0">
                <a:latin typeface="方正兰亭细黑_GBK" pitchFamily="2" charset="-122"/>
                <a:ea typeface="方正兰亭细黑_GBK" pitchFamily="2" charset="-122"/>
              </a:rPr>
              <a:t>放电状态判别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92874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609085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1" name="Picture 1" descr="圆柱，带标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355725"/>
            <a:ext cx="2154238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7" y="1355725"/>
            <a:ext cx="274256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7157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4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发展情况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47916" y="267886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DEVELOPMENT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-762000" y="3038207"/>
            <a:ext cx="8439150" cy="0"/>
          </a:xfrm>
          <a:prstGeom prst="straightConnector1">
            <a:avLst/>
          </a:prstGeom>
          <a:ln w="57150">
            <a:solidFill>
              <a:srgbClr val="1A3F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34"/>
          <p:cNvSpPr/>
          <p:nvPr/>
        </p:nvSpPr>
        <p:spPr>
          <a:xfrm>
            <a:off x="317984" y="2265193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400550" y="3870674"/>
            <a:ext cx="120015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14274" y="1013703"/>
            <a:ext cx="1171626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600700" y="1130147"/>
            <a:ext cx="12573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019425" y="1034896"/>
            <a:ext cx="112395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632190" y="3880585"/>
            <a:ext cx="113006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椭圆 34"/>
          <p:cNvSpPr/>
          <p:nvPr/>
        </p:nvSpPr>
        <p:spPr>
          <a:xfrm>
            <a:off x="3126296" y="2283718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34"/>
          <p:cNvSpPr/>
          <p:nvPr/>
        </p:nvSpPr>
        <p:spPr>
          <a:xfrm>
            <a:off x="5801444" y="2256887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 rot="10800000">
            <a:off x="4468158" y="2499742"/>
            <a:ext cx="1045255" cy="1358028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1659846" y="2522556"/>
            <a:ext cx="1045255" cy="1358028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17985" y="2715767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47164" y="2715767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2009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121290" y="2715767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540097" y="2715767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01445" y="2715767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8731540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0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0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0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7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7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3" grpId="0"/>
          <p:bldP spid="43" grpId="0" animBg="1"/>
          <p:bldP spid="44" grpId="0"/>
          <p:bldP spid="45" grpId="0"/>
          <p:bldP spid="47" grpId="0"/>
          <p:bldP spid="64" grpId="0"/>
          <p:bldP spid="65" grpId="0"/>
          <p:bldP spid="66" grpId="0" animBg="1"/>
          <p:bldP spid="67" grpId="0" animBg="1"/>
          <p:bldP spid="74" grpId="0"/>
          <p:bldP spid="75" grpId="0"/>
          <p:bldP spid="76" grpId="0"/>
          <p:bldP spid="77" grpId="0"/>
          <p:bldP spid="7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7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3" grpId="0"/>
          <p:bldP spid="43" grpId="0" animBg="1"/>
          <p:bldP spid="44" grpId="0"/>
          <p:bldP spid="45" grpId="0"/>
          <p:bldP spid="47" grpId="0"/>
          <p:bldP spid="64" grpId="0"/>
          <p:bldP spid="65" grpId="0"/>
          <p:bldP spid="66" grpId="0" animBg="1"/>
          <p:bldP spid="67" grpId="0" animBg="1"/>
          <p:bldP spid="74" grpId="0"/>
          <p:bldP spid="75" grpId="0"/>
          <p:bldP spid="76" grpId="0"/>
          <p:bldP spid="77" grpId="0"/>
          <p:bldP spid="78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24114"/>
            <a:ext cx="679076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35901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7978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研究思路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79938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796149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238267" y="3579862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69510" y="3579862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64112" y="3587827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27380" y="3587827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31" name="燕尾形箭头 30"/>
          <p:cNvSpPr/>
          <p:nvPr/>
        </p:nvSpPr>
        <p:spPr>
          <a:xfrm>
            <a:off x="-675456" y="2427734"/>
            <a:ext cx="8208912" cy="228600"/>
          </a:xfrm>
          <a:prstGeom prst="notchedRightArrow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359924" y="1635647"/>
            <a:ext cx="1697385" cy="1697385"/>
            <a:chOff x="1278794" y="3334906"/>
            <a:chExt cx="914014" cy="914014"/>
          </a:xfrm>
        </p:grpSpPr>
        <p:grpSp>
          <p:nvGrpSpPr>
            <p:cNvPr id="33" name="组合 3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3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529730" y="3742514"/>
              <a:ext cx="410188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思路一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03135" y="1639357"/>
            <a:ext cx="1697385" cy="1697385"/>
            <a:chOff x="1278794" y="3334906"/>
            <a:chExt cx="914014" cy="914014"/>
          </a:xfrm>
        </p:grpSpPr>
        <p:grpSp>
          <p:nvGrpSpPr>
            <p:cNvPr id="38" name="组合 37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529731" y="3740516"/>
              <a:ext cx="410188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思路二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545517" y="1635647"/>
            <a:ext cx="1697385" cy="1697385"/>
            <a:chOff x="1278794" y="3334906"/>
            <a:chExt cx="914014" cy="914014"/>
          </a:xfrm>
        </p:grpSpPr>
        <p:grpSp>
          <p:nvGrpSpPr>
            <p:cNvPr id="48" name="组合 47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529731" y="3742514"/>
              <a:ext cx="410188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思路三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476032" y="1642522"/>
            <a:ext cx="1697385" cy="1697385"/>
            <a:chOff x="1278794" y="3334906"/>
            <a:chExt cx="914014" cy="914014"/>
          </a:xfrm>
        </p:grpSpPr>
        <p:grpSp>
          <p:nvGrpSpPr>
            <p:cNvPr id="53" name="组合 5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5" name="同心圆 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529731" y="3738812"/>
              <a:ext cx="410188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思路四</a:t>
              </a:r>
            </a:p>
          </p:txBody>
        </p:sp>
      </p:grpSp>
      <p:sp>
        <p:nvSpPr>
          <p:cNvPr id="57" name="椭圆 56"/>
          <p:cNvSpPr/>
          <p:nvPr/>
        </p:nvSpPr>
        <p:spPr>
          <a:xfrm>
            <a:off x="-318723" y="1491630"/>
            <a:ext cx="645364" cy="64536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58" name="椭圆 57"/>
          <p:cNvSpPr/>
          <p:nvPr/>
        </p:nvSpPr>
        <p:spPr>
          <a:xfrm>
            <a:off x="1640180" y="1491630"/>
            <a:ext cx="645364" cy="64536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59" name="椭圆 58"/>
          <p:cNvSpPr/>
          <p:nvPr/>
        </p:nvSpPr>
        <p:spPr>
          <a:xfrm>
            <a:off x="3617524" y="1498175"/>
            <a:ext cx="645364" cy="64536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60" name="椭圆 59"/>
          <p:cNvSpPr/>
          <p:nvPr/>
        </p:nvSpPr>
        <p:spPr>
          <a:xfrm>
            <a:off x="5564078" y="1498175"/>
            <a:ext cx="645364" cy="64536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61" name="Freeform 34"/>
          <p:cNvSpPr>
            <a:spLocks noEditPoints="1"/>
          </p:cNvSpPr>
          <p:nvPr/>
        </p:nvSpPr>
        <p:spPr bwMode="auto">
          <a:xfrm>
            <a:off x="-142170" y="1642521"/>
            <a:ext cx="334257" cy="343054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sp>
        <p:nvSpPr>
          <p:cNvPr id="62" name="Freeform 26"/>
          <p:cNvSpPr>
            <a:spLocks noEditPoints="1"/>
          </p:cNvSpPr>
          <p:nvPr/>
        </p:nvSpPr>
        <p:spPr bwMode="auto">
          <a:xfrm>
            <a:off x="1809968" y="1663271"/>
            <a:ext cx="305788" cy="30208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sp>
        <p:nvSpPr>
          <p:cNvPr id="63" name="Freeform 35"/>
          <p:cNvSpPr>
            <a:spLocks noEditPoints="1"/>
          </p:cNvSpPr>
          <p:nvPr/>
        </p:nvSpPr>
        <p:spPr bwMode="auto">
          <a:xfrm>
            <a:off x="5752785" y="1679568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sp>
        <p:nvSpPr>
          <p:cNvPr id="65" name="Freeform 20"/>
          <p:cNvSpPr>
            <a:spLocks noEditPoints="1"/>
          </p:cNvSpPr>
          <p:nvPr/>
        </p:nvSpPr>
        <p:spPr bwMode="auto">
          <a:xfrm>
            <a:off x="3806998" y="1635646"/>
            <a:ext cx="287664" cy="361960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12948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8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5" grpId="0"/>
          <p:bldP spid="22" grpId="0"/>
          <p:bldP spid="23" grpId="0"/>
          <p:bldP spid="29" grpId="0"/>
          <p:bldP spid="30" grpId="0"/>
          <p:bldP spid="31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8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5" grpId="0"/>
          <p:bldP spid="22" grpId="0"/>
          <p:bldP spid="23" grpId="0"/>
          <p:bldP spid="29" grpId="0"/>
          <p:bldP spid="30" grpId="0"/>
          <p:bldP spid="31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5" grpId="0" animBg="1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研究过程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47917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7" name="燕尾形 46"/>
          <p:cNvSpPr/>
          <p:nvPr/>
        </p:nvSpPr>
        <p:spPr>
          <a:xfrm>
            <a:off x="-243408" y="2480500"/>
            <a:ext cx="816998" cy="887723"/>
          </a:xfrm>
          <a:prstGeom prst="chevron">
            <a:avLst>
              <a:gd name="adj" fmla="val 54429"/>
            </a:avLst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>
              <a:defRPr/>
            </a:pPr>
            <a:endParaRPr lang="zh-CN" altLang="en-US" sz="2489"/>
          </a:p>
        </p:txBody>
      </p:sp>
      <p:sp>
        <p:nvSpPr>
          <p:cNvPr id="48" name="燕尾形 47"/>
          <p:cNvSpPr/>
          <p:nvPr/>
        </p:nvSpPr>
        <p:spPr>
          <a:xfrm>
            <a:off x="476673" y="2480500"/>
            <a:ext cx="818217" cy="887723"/>
          </a:xfrm>
          <a:prstGeom prst="chevron">
            <a:avLst>
              <a:gd name="adj" fmla="val 54429"/>
            </a:avLst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>
              <a:defRPr/>
            </a:pPr>
            <a:endParaRPr lang="zh-CN" altLang="en-US" sz="2489"/>
          </a:p>
        </p:txBody>
      </p:sp>
      <p:sp>
        <p:nvSpPr>
          <p:cNvPr id="50" name="燕尾形 49"/>
          <p:cNvSpPr/>
          <p:nvPr/>
        </p:nvSpPr>
        <p:spPr>
          <a:xfrm>
            <a:off x="1196753" y="2480500"/>
            <a:ext cx="818217" cy="887723"/>
          </a:xfrm>
          <a:prstGeom prst="chevron">
            <a:avLst>
              <a:gd name="adj" fmla="val 54429"/>
            </a:avLst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>
              <a:defRPr/>
            </a:pPr>
            <a:endParaRPr lang="zh-CN" altLang="en-US" sz="2489"/>
          </a:p>
        </p:txBody>
      </p:sp>
      <p:sp>
        <p:nvSpPr>
          <p:cNvPr id="51" name="燕尾形 50"/>
          <p:cNvSpPr/>
          <p:nvPr/>
        </p:nvSpPr>
        <p:spPr>
          <a:xfrm>
            <a:off x="1890704" y="2480500"/>
            <a:ext cx="818217" cy="887723"/>
          </a:xfrm>
          <a:prstGeom prst="chevron">
            <a:avLst>
              <a:gd name="adj" fmla="val 54429"/>
            </a:avLst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>
              <a:defRPr/>
            </a:pPr>
            <a:endParaRPr lang="zh-CN" altLang="en-US" sz="2489"/>
          </a:p>
        </p:txBody>
      </p:sp>
      <p:cxnSp>
        <p:nvCxnSpPr>
          <p:cNvPr id="52" name="直接连接符 51"/>
          <p:cNvCxnSpPr/>
          <p:nvPr/>
        </p:nvCxnSpPr>
        <p:spPr>
          <a:xfrm rot="5400000">
            <a:off x="2673077" y="3018148"/>
            <a:ext cx="42481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412776" y="2057728"/>
            <a:ext cx="0" cy="41324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-27384" y="1563639"/>
            <a:ext cx="0" cy="9105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2132856" y="3353874"/>
            <a:ext cx="29068" cy="94606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620688" y="3353872"/>
            <a:ext cx="0" cy="37000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五边形 56"/>
          <p:cNvSpPr/>
          <p:nvPr/>
        </p:nvSpPr>
        <p:spPr>
          <a:xfrm>
            <a:off x="-1179512" y="2473083"/>
            <a:ext cx="5904655" cy="892732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anchor="ctr"/>
          <a:lstStyle/>
          <a:p>
            <a:pPr algn="ctr" defTabSz="914332">
              <a:defRPr/>
            </a:pPr>
            <a:endParaRPr lang="zh-CN" altLang="en-US" sz="2489"/>
          </a:p>
        </p:txBody>
      </p:sp>
      <p:sp>
        <p:nvSpPr>
          <p:cNvPr id="58" name="TextBox 57"/>
          <p:cNvSpPr txBox="1"/>
          <p:nvPr/>
        </p:nvSpPr>
        <p:spPr>
          <a:xfrm>
            <a:off x="5085184" y="1347614"/>
            <a:ext cx="21602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点击输入简要文字内容，文字内容需概括精炼，不用多余的文字修饰，言简意赅的说明该项内容。点击输入简要文字内容，文字内容需概括精炼，不用多余的文字修饰，言简意赅的说明该项内容。</a:t>
            </a:r>
            <a:endParaRPr lang="en-US" altLang="zh-CN" sz="1000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 点击输入简要文字内容，文字内容需概括精炼，不用多余的文字修饰，言简意赅的说明该项内容。</a:t>
            </a:r>
            <a:endParaRPr lang="en-US" altLang="zh-CN" sz="1000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-243408" y="1119452"/>
            <a:ext cx="2327891" cy="444187"/>
            <a:chOff x="814328" y="3219334"/>
            <a:chExt cx="2266827" cy="432536"/>
          </a:xfrm>
        </p:grpSpPr>
        <p:grpSp>
          <p:nvGrpSpPr>
            <p:cNvPr id="60" name="组合 59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139540" y="3319207"/>
              <a:ext cx="192667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过程一内容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04665" y="3723879"/>
            <a:ext cx="2327891" cy="444187"/>
            <a:chOff x="814325" y="3219334"/>
            <a:chExt cx="2266826" cy="432536"/>
          </a:xfrm>
        </p:grpSpPr>
        <p:grpSp>
          <p:nvGrpSpPr>
            <p:cNvPr id="67" name="组合 66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" name="圆角矩形 70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49617" y="3331792"/>
              <a:ext cx="1808518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过程二内容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152245" y="1623507"/>
            <a:ext cx="2327891" cy="515597"/>
            <a:chOff x="814328" y="3219334"/>
            <a:chExt cx="2266829" cy="502073"/>
          </a:xfrm>
        </p:grpSpPr>
        <p:grpSp>
          <p:nvGrpSpPr>
            <p:cNvPr id="74" name="组合 73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8" name="圆角矩形 77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圆角矩形 78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7" name="椭圆 76"/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183671" y="3331792"/>
              <a:ext cx="1847692" cy="3896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过程三内容</a:t>
              </a:r>
            </a:p>
            <a:p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916833" y="4299943"/>
            <a:ext cx="2327891" cy="444187"/>
            <a:chOff x="814328" y="3219334"/>
            <a:chExt cx="2266828" cy="432536"/>
          </a:xfrm>
        </p:grpSpPr>
        <p:grpSp>
          <p:nvGrpSpPr>
            <p:cNvPr id="81" name="组合 80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5" name="圆角矩形 84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椭圆 83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4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085352" y="3345963"/>
              <a:ext cx="1926671" cy="1948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过程四内容</a:t>
              </a:r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2636913" y="2057729"/>
            <a:ext cx="1698901" cy="1620807"/>
            <a:chOff x="3197225" y="3458369"/>
            <a:chExt cx="533400" cy="487363"/>
          </a:xfrm>
          <a:solidFill>
            <a:srgbClr val="C00000"/>
          </a:solidFill>
        </p:grpSpPr>
        <p:sp>
          <p:nvSpPr>
            <p:cNvPr id="88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solidFill>
              <a:srgbClr val="1A3F6C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>
                <a:defRPr/>
              </a:pPr>
              <a:endParaRPr lang="zh-CN" altLang="en-US" sz="2489"/>
            </a:p>
          </p:txBody>
        </p:sp>
        <p:sp>
          <p:nvSpPr>
            <p:cNvPr id="89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>
                <a:defRPr/>
              </a:pPr>
              <a:endParaRPr lang="zh-CN" altLang="en-US" sz="2489"/>
            </a:p>
          </p:txBody>
        </p:sp>
      </p:grpSp>
      <p:sp>
        <p:nvSpPr>
          <p:cNvPr id="90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76343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00"/>
                            </p:stCondLst>
                            <p:childTnLst>
                              <p:par>
                                <p:cTn id="7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3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8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4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00"/>
                            </p:stCondLst>
                            <p:childTnLst>
                              <p:par>
                                <p:cTn id="8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6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100"/>
                            </p:stCondLst>
                            <p:childTnLst>
                              <p:par>
                                <p:cTn id="10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0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11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47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470"/>
                            </p:stCondLst>
                            <p:childTnLst>
                              <p:par>
                                <p:cTn id="11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49" grpId="0"/>
      <p:bldP spid="47" grpId="0" animBg="1"/>
      <p:bldP spid="48" grpId="0" animBg="1"/>
      <p:bldP spid="50" grpId="0" animBg="1"/>
      <p:bldP spid="51" grpId="0" animBg="1"/>
      <p:bldP spid="57" grpId="0" animBg="1"/>
      <p:bldP spid="58" grpId="0"/>
      <p:bldP spid="58" grpId="1"/>
      <p:bldP spid="9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47917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7" name="椭圆 34"/>
          <p:cNvSpPr/>
          <p:nvPr/>
        </p:nvSpPr>
        <p:spPr>
          <a:xfrm rot="10800000">
            <a:off x="2191084" y="1569271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 rot="5400000">
            <a:off x="2395287" y="2796338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椭圆 34"/>
          <p:cNvSpPr/>
          <p:nvPr/>
        </p:nvSpPr>
        <p:spPr>
          <a:xfrm>
            <a:off x="3622968" y="263094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16200000">
            <a:off x="3427570" y="1372326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Freeform 18"/>
          <p:cNvSpPr>
            <a:spLocks noEditPoints="1"/>
          </p:cNvSpPr>
          <p:nvPr/>
        </p:nvSpPr>
        <p:spPr bwMode="auto">
          <a:xfrm>
            <a:off x="3892708" y="3258674"/>
            <a:ext cx="538162" cy="471487"/>
          </a:xfrm>
          <a:custGeom>
            <a:avLst/>
            <a:gdLst>
              <a:gd name="T0" fmla="*/ 417 w 785"/>
              <a:gd name="T1" fmla="*/ 0 h 690"/>
              <a:gd name="T2" fmla="*/ 417 w 785"/>
              <a:gd name="T3" fmla="*/ 593 h 690"/>
              <a:gd name="T4" fmla="*/ 646 w 785"/>
              <a:gd name="T5" fmla="*/ 690 h 690"/>
              <a:gd name="T6" fmla="*/ 626 w 785"/>
              <a:gd name="T7" fmla="*/ 540 h 690"/>
              <a:gd name="T8" fmla="*/ 30 w 785"/>
              <a:gd name="T9" fmla="*/ 315 h 690"/>
              <a:gd name="T10" fmla="*/ 0 w 785"/>
              <a:gd name="T11" fmla="*/ 396 h 690"/>
              <a:gd name="T12" fmla="*/ 122 w 785"/>
              <a:gd name="T13" fmla="*/ 600 h 690"/>
              <a:gd name="T14" fmla="*/ 214 w 785"/>
              <a:gd name="T15" fmla="*/ 613 h 690"/>
              <a:gd name="T16" fmla="*/ 355 w 785"/>
              <a:gd name="T17" fmla="*/ 609 h 690"/>
              <a:gd name="T18" fmla="*/ 189 w 785"/>
              <a:gd name="T19" fmla="*/ 400 h 690"/>
              <a:gd name="T20" fmla="*/ 257 w 785"/>
              <a:gd name="T21" fmla="*/ 219 h 690"/>
              <a:gd name="T22" fmla="*/ 310 w 785"/>
              <a:gd name="T23" fmla="*/ 241 h 690"/>
              <a:gd name="T24" fmla="*/ 311 w 785"/>
              <a:gd name="T25" fmla="*/ 287 h 690"/>
              <a:gd name="T26" fmla="*/ 317 w 785"/>
              <a:gd name="T27" fmla="*/ 320 h 690"/>
              <a:gd name="T28" fmla="*/ 320 w 785"/>
              <a:gd name="T29" fmla="*/ 371 h 690"/>
              <a:gd name="T30" fmla="*/ 287 w 785"/>
              <a:gd name="T31" fmla="*/ 397 h 690"/>
              <a:gd name="T32" fmla="*/ 189 w 785"/>
              <a:gd name="T33" fmla="*/ 400 h 690"/>
              <a:gd name="T34" fmla="*/ 252 w 785"/>
              <a:gd name="T35" fmla="*/ 295 h 690"/>
              <a:gd name="T36" fmla="*/ 289 w 785"/>
              <a:gd name="T37" fmla="*/ 284 h 690"/>
              <a:gd name="T38" fmla="*/ 289 w 785"/>
              <a:gd name="T39" fmla="*/ 252 h 690"/>
              <a:gd name="T40" fmla="*/ 249 w 785"/>
              <a:gd name="T41" fmla="*/ 240 h 690"/>
              <a:gd name="T42" fmla="*/ 213 w 785"/>
              <a:gd name="T43" fmla="*/ 295 h 690"/>
              <a:gd name="T44" fmla="*/ 258 w 785"/>
              <a:gd name="T45" fmla="*/ 379 h 690"/>
              <a:gd name="T46" fmla="*/ 288 w 785"/>
              <a:gd name="T47" fmla="*/ 373 h 690"/>
              <a:gd name="T48" fmla="*/ 301 w 785"/>
              <a:gd name="T49" fmla="*/ 348 h 690"/>
              <a:gd name="T50" fmla="*/ 281 w 785"/>
              <a:gd name="T51" fmla="*/ 320 h 690"/>
              <a:gd name="T52" fmla="*/ 213 w 785"/>
              <a:gd name="T53" fmla="*/ 317 h 690"/>
              <a:gd name="T54" fmla="*/ 372 w 785"/>
              <a:gd name="T55" fmla="*/ 400 h 690"/>
              <a:gd name="T56" fmla="*/ 440 w 785"/>
              <a:gd name="T57" fmla="*/ 219 h 690"/>
              <a:gd name="T58" fmla="*/ 493 w 785"/>
              <a:gd name="T59" fmla="*/ 241 h 690"/>
              <a:gd name="T60" fmla="*/ 494 w 785"/>
              <a:gd name="T61" fmla="*/ 287 h 690"/>
              <a:gd name="T62" fmla="*/ 500 w 785"/>
              <a:gd name="T63" fmla="*/ 320 h 690"/>
              <a:gd name="T64" fmla="*/ 503 w 785"/>
              <a:gd name="T65" fmla="*/ 371 h 690"/>
              <a:gd name="T66" fmla="*/ 470 w 785"/>
              <a:gd name="T67" fmla="*/ 397 h 690"/>
              <a:gd name="T68" fmla="*/ 372 w 785"/>
              <a:gd name="T69" fmla="*/ 400 h 690"/>
              <a:gd name="T70" fmla="*/ 435 w 785"/>
              <a:gd name="T71" fmla="*/ 295 h 690"/>
              <a:gd name="T72" fmla="*/ 472 w 785"/>
              <a:gd name="T73" fmla="*/ 284 h 690"/>
              <a:gd name="T74" fmla="*/ 472 w 785"/>
              <a:gd name="T75" fmla="*/ 252 h 690"/>
              <a:gd name="T76" fmla="*/ 432 w 785"/>
              <a:gd name="T77" fmla="*/ 240 h 690"/>
              <a:gd name="T78" fmla="*/ 396 w 785"/>
              <a:gd name="T79" fmla="*/ 295 h 690"/>
              <a:gd name="T80" fmla="*/ 441 w 785"/>
              <a:gd name="T81" fmla="*/ 379 h 690"/>
              <a:gd name="T82" fmla="*/ 471 w 785"/>
              <a:gd name="T83" fmla="*/ 373 h 690"/>
              <a:gd name="T84" fmla="*/ 484 w 785"/>
              <a:gd name="T85" fmla="*/ 348 h 690"/>
              <a:gd name="T86" fmla="*/ 464 w 785"/>
              <a:gd name="T87" fmla="*/ 320 h 690"/>
              <a:gd name="T88" fmla="*/ 396 w 785"/>
              <a:gd name="T89" fmla="*/ 317 h 690"/>
              <a:gd name="T90" fmla="*/ 548 w 785"/>
              <a:gd name="T91" fmla="*/ 342 h 690"/>
              <a:gd name="T92" fmla="*/ 578 w 785"/>
              <a:gd name="T93" fmla="*/ 362 h 690"/>
              <a:gd name="T94" fmla="*/ 624 w 785"/>
              <a:gd name="T95" fmla="*/ 382 h 690"/>
              <a:gd name="T96" fmla="*/ 664 w 785"/>
              <a:gd name="T97" fmla="*/ 367 h 690"/>
              <a:gd name="T98" fmla="*/ 664 w 785"/>
              <a:gd name="T99" fmla="*/ 336 h 690"/>
              <a:gd name="T100" fmla="*/ 615 w 785"/>
              <a:gd name="T101" fmla="*/ 317 h 690"/>
              <a:gd name="T102" fmla="*/ 561 w 785"/>
              <a:gd name="T103" fmla="*/ 288 h 690"/>
              <a:gd name="T104" fmla="*/ 562 w 785"/>
              <a:gd name="T105" fmla="*/ 240 h 690"/>
              <a:gd name="T106" fmla="*/ 618 w 785"/>
              <a:gd name="T107" fmla="*/ 216 h 690"/>
              <a:gd name="T108" fmla="*/ 678 w 785"/>
              <a:gd name="T109" fmla="*/ 241 h 690"/>
              <a:gd name="T110" fmla="*/ 664 w 785"/>
              <a:gd name="T111" fmla="*/ 272 h 690"/>
              <a:gd name="T112" fmla="*/ 619 w 785"/>
              <a:gd name="T113" fmla="*/ 237 h 690"/>
              <a:gd name="T114" fmla="*/ 578 w 785"/>
              <a:gd name="T115" fmla="*/ 264 h 690"/>
              <a:gd name="T116" fmla="*/ 621 w 785"/>
              <a:gd name="T117" fmla="*/ 293 h 690"/>
              <a:gd name="T118" fmla="*/ 685 w 785"/>
              <a:gd name="T119" fmla="*/ 323 h 690"/>
              <a:gd name="T120" fmla="*/ 684 w 785"/>
              <a:gd name="T121" fmla="*/ 376 h 690"/>
              <a:gd name="T122" fmla="*/ 625 w 785"/>
              <a:gd name="T123" fmla="*/ 403 h 690"/>
              <a:gd name="T124" fmla="*/ 558 w 785"/>
              <a:gd name="T125" fmla="*/ 375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5" h="690">
                <a:moveTo>
                  <a:pt x="785" y="297"/>
                </a:moveTo>
                <a:cubicBezTo>
                  <a:pt x="785" y="133"/>
                  <a:pt x="620" y="0"/>
                  <a:pt x="417" y="0"/>
                </a:cubicBezTo>
                <a:cubicBezTo>
                  <a:pt x="213" y="0"/>
                  <a:pt x="49" y="133"/>
                  <a:pt x="49" y="297"/>
                </a:cubicBezTo>
                <a:cubicBezTo>
                  <a:pt x="49" y="460"/>
                  <a:pt x="213" y="593"/>
                  <a:pt x="417" y="593"/>
                </a:cubicBezTo>
                <a:cubicBezTo>
                  <a:pt x="436" y="593"/>
                  <a:pt x="455" y="592"/>
                  <a:pt x="473" y="589"/>
                </a:cubicBezTo>
                <a:cubicBezTo>
                  <a:pt x="507" y="646"/>
                  <a:pt x="571" y="685"/>
                  <a:pt x="646" y="690"/>
                </a:cubicBezTo>
                <a:cubicBezTo>
                  <a:pt x="626" y="664"/>
                  <a:pt x="615" y="632"/>
                  <a:pt x="615" y="598"/>
                </a:cubicBezTo>
                <a:cubicBezTo>
                  <a:pt x="615" y="577"/>
                  <a:pt x="619" y="559"/>
                  <a:pt x="626" y="540"/>
                </a:cubicBezTo>
                <a:cubicBezTo>
                  <a:pt x="722" y="487"/>
                  <a:pt x="785" y="398"/>
                  <a:pt x="785" y="297"/>
                </a:cubicBezTo>
                <a:close/>
                <a:moveTo>
                  <a:pt x="30" y="315"/>
                </a:moveTo>
                <a:cubicBezTo>
                  <a:pt x="30" y="307"/>
                  <a:pt x="31" y="300"/>
                  <a:pt x="32" y="293"/>
                </a:cubicBezTo>
                <a:cubicBezTo>
                  <a:pt x="11" y="324"/>
                  <a:pt x="0" y="359"/>
                  <a:pt x="0" y="396"/>
                </a:cubicBezTo>
                <a:cubicBezTo>
                  <a:pt x="0" y="473"/>
                  <a:pt x="48" y="541"/>
                  <a:pt x="121" y="581"/>
                </a:cubicBezTo>
                <a:cubicBezTo>
                  <a:pt x="122" y="587"/>
                  <a:pt x="122" y="593"/>
                  <a:pt x="122" y="600"/>
                </a:cubicBezTo>
                <a:cubicBezTo>
                  <a:pt x="122" y="625"/>
                  <a:pt x="114" y="649"/>
                  <a:pt x="99" y="669"/>
                </a:cubicBezTo>
                <a:cubicBezTo>
                  <a:pt x="146" y="666"/>
                  <a:pt x="187" y="645"/>
                  <a:pt x="214" y="613"/>
                </a:cubicBezTo>
                <a:cubicBezTo>
                  <a:pt x="234" y="617"/>
                  <a:pt x="255" y="619"/>
                  <a:pt x="276" y="619"/>
                </a:cubicBezTo>
                <a:cubicBezTo>
                  <a:pt x="303" y="619"/>
                  <a:pt x="330" y="616"/>
                  <a:pt x="355" y="609"/>
                </a:cubicBezTo>
                <a:cubicBezTo>
                  <a:pt x="172" y="592"/>
                  <a:pt x="30" y="467"/>
                  <a:pt x="30" y="315"/>
                </a:cubicBezTo>
                <a:close/>
                <a:moveTo>
                  <a:pt x="189" y="400"/>
                </a:moveTo>
                <a:lnTo>
                  <a:pt x="189" y="219"/>
                </a:lnTo>
                <a:lnTo>
                  <a:pt x="257" y="219"/>
                </a:lnTo>
                <a:cubicBezTo>
                  <a:pt x="271" y="219"/>
                  <a:pt x="282" y="221"/>
                  <a:pt x="290" y="224"/>
                </a:cubicBezTo>
                <a:cubicBezTo>
                  <a:pt x="299" y="228"/>
                  <a:pt x="305" y="234"/>
                  <a:pt x="310" y="241"/>
                </a:cubicBezTo>
                <a:cubicBezTo>
                  <a:pt x="315" y="249"/>
                  <a:pt x="317" y="257"/>
                  <a:pt x="317" y="265"/>
                </a:cubicBezTo>
                <a:cubicBezTo>
                  <a:pt x="317" y="273"/>
                  <a:pt x="315" y="280"/>
                  <a:pt x="311" y="287"/>
                </a:cubicBezTo>
                <a:cubicBezTo>
                  <a:pt x="306" y="294"/>
                  <a:pt x="300" y="300"/>
                  <a:pt x="292" y="304"/>
                </a:cubicBezTo>
                <a:cubicBezTo>
                  <a:pt x="303" y="307"/>
                  <a:pt x="311" y="312"/>
                  <a:pt x="317" y="320"/>
                </a:cubicBezTo>
                <a:cubicBezTo>
                  <a:pt x="323" y="328"/>
                  <a:pt x="326" y="337"/>
                  <a:pt x="326" y="348"/>
                </a:cubicBezTo>
                <a:cubicBezTo>
                  <a:pt x="326" y="356"/>
                  <a:pt x="324" y="364"/>
                  <a:pt x="320" y="371"/>
                </a:cubicBezTo>
                <a:cubicBezTo>
                  <a:pt x="317" y="379"/>
                  <a:pt x="312" y="384"/>
                  <a:pt x="307" y="388"/>
                </a:cubicBezTo>
                <a:cubicBezTo>
                  <a:pt x="302" y="392"/>
                  <a:pt x="295" y="395"/>
                  <a:pt x="287" y="397"/>
                </a:cubicBezTo>
                <a:cubicBezTo>
                  <a:pt x="279" y="399"/>
                  <a:pt x="270" y="400"/>
                  <a:pt x="258" y="400"/>
                </a:cubicBezTo>
                <a:lnTo>
                  <a:pt x="189" y="400"/>
                </a:lnTo>
                <a:close/>
                <a:moveTo>
                  <a:pt x="213" y="295"/>
                </a:moveTo>
                <a:lnTo>
                  <a:pt x="252" y="295"/>
                </a:lnTo>
                <a:cubicBezTo>
                  <a:pt x="263" y="295"/>
                  <a:pt x="270" y="294"/>
                  <a:pt x="275" y="293"/>
                </a:cubicBezTo>
                <a:cubicBezTo>
                  <a:pt x="281" y="291"/>
                  <a:pt x="286" y="288"/>
                  <a:pt x="289" y="284"/>
                </a:cubicBezTo>
                <a:cubicBezTo>
                  <a:pt x="292" y="280"/>
                  <a:pt x="293" y="274"/>
                  <a:pt x="293" y="268"/>
                </a:cubicBezTo>
                <a:cubicBezTo>
                  <a:pt x="293" y="262"/>
                  <a:pt x="292" y="257"/>
                  <a:pt x="289" y="252"/>
                </a:cubicBezTo>
                <a:cubicBezTo>
                  <a:pt x="286" y="248"/>
                  <a:pt x="282" y="245"/>
                  <a:pt x="277" y="243"/>
                </a:cubicBezTo>
                <a:cubicBezTo>
                  <a:pt x="271" y="241"/>
                  <a:pt x="262" y="240"/>
                  <a:pt x="249" y="240"/>
                </a:cubicBezTo>
                <a:lnTo>
                  <a:pt x="213" y="240"/>
                </a:lnTo>
                <a:lnTo>
                  <a:pt x="213" y="295"/>
                </a:lnTo>
                <a:close/>
                <a:moveTo>
                  <a:pt x="213" y="379"/>
                </a:moveTo>
                <a:lnTo>
                  <a:pt x="258" y="379"/>
                </a:lnTo>
                <a:cubicBezTo>
                  <a:pt x="266" y="379"/>
                  <a:pt x="271" y="379"/>
                  <a:pt x="274" y="378"/>
                </a:cubicBezTo>
                <a:cubicBezTo>
                  <a:pt x="280" y="377"/>
                  <a:pt x="284" y="375"/>
                  <a:pt x="288" y="373"/>
                </a:cubicBezTo>
                <a:cubicBezTo>
                  <a:pt x="292" y="371"/>
                  <a:pt x="295" y="367"/>
                  <a:pt x="297" y="363"/>
                </a:cubicBezTo>
                <a:cubicBezTo>
                  <a:pt x="300" y="359"/>
                  <a:pt x="301" y="353"/>
                  <a:pt x="301" y="348"/>
                </a:cubicBezTo>
                <a:cubicBezTo>
                  <a:pt x="301" y="341"/>
                  <a:pt x="299" y="335"/>
                  <a:pt x="296" y="330"/>
                </a:cubicBezTo>
                <a:cubicBezTo>
                  <a:pt x="292" y="325"/>
                  <a:pt x="287" y="322"/>
                  <a:pt x="281" y="320"/>
                </a:cubicBezTo>
                <a:cubicBezTo>
                  <a:pt x="275" y="318"/>
                  <a:pt x="266" y="317"/>
                  <a:pt x="255" y="317"/>
                </a:cubicBezTo>
                <a:lnTo>
                  <a:pt x="213" y="317"/>
                </a:lnTo>
                <a:lnTo>
                  <a:pt x="213" y="379"/>
                </a:lnTo>
                <a:close/>
                <a:moveTo>
                  <a:pt x="372" y="400"/>
                </a:moveTo>
                <a:lnTo>
                  <a:pt x="372" y="219"/>
                </a:lnTo>
                <a:lnTo>
                  <a:pt x="440" y="219"/>
                </a:lnTo>
                <a:cubicBezTo>
                  <a:pt x="454" y="219"/>
                  <a:pt x="465" y="221"/>
                  <a:pt x="473" y="224"/>
                </a:cubicBezTo>
                <a:cubicBezTo>
                  <a:pt x="482" y="228"/>
                  <a:pt x="488" y="234"/>
                  <a:pt x="493" y="241"/>
                </a:cubicBezTo>
                <a:cubicBezTo>
                  <a:pt x="498" y="249"/>
                  <a:pt x="500" y="257"/>
                  <a:pt x="500" y="265"/>
                </a:cubicBezTo>
                <a:cubicBezTo>
                  <a:pt x="500" y="273"/>
                  <a:pt x="498" y="280"/>
                  <a:pt x="494" y="287"/>
                </a:cubicBezTo>
                <a:cubicBezTo>
                  <a:pt x="489" y="294"/>
                  <a:pt x="483" y="300"/>
                  <a:pt x="475" y="304"/>
                </a:cubicBezTo>
                <a:cubicBezTo>
                  <a:pt x="486" y="307"/>
                  <a:pt x="494" y="312"/>
                  <a:pt x="500" y="320"/>
                </a:cubicBezTo>
                <a:cubicBezTo>
                  <a:pt x="506" y="328"/>
                  <a:pt x="509" y="337"/>
                  <a:pt x="509" y="348"/>
                </a:cubicBezTo>
                <a:cubicBezTo>
                  <a:pt x="509" y="356"/>
                  <a:pt x="507" y="364"/>
                  <a:pt x="503" y="371"/>
                </a:cubicBezTo>
                <a:cubicBezTo>
                  <a:pt x="500" y="379"/>
                  <a:pt x="495" y="384"/>
                  <a:pt x="490" y="388"/>
                </a:cubicBezTo>
                <a:cubicBezTo>
                  <a:pt x="485" y="392"/>
                  <a:pt x="478" y="395"/>
                  <a:pt x="470" y="397"/>
                </a:cubicBezTo>
                <a:cubicBezTo>
                  <a:pt x="462" y="399"/>
                  <a:pt x="453" y="400"/>
                  <a:pt x="441" y="400"/>
                </a:cubicBezTo>
                <a:lnTo>
                  <a:pt x="372" y="400"/>
                </a:lnTo>
                <a:close/>
                <a:moveTo>
                  <a:pt x="396" y="295"/>
                </a:moveTo>
                <a:lnTo>
                  <a:pt x="435" y="295"/>
                </a:lnTo>
                <a:cubicBezTo>
                  <a:pt x="446" y="295"/>
                  <a:pt x="453" y="294"/>
                  <a:pt x="458" y="293"/>
                </a:cubicBezTo>
                <a:cubicBezTo>
                  <a:pt x="464" y="291"/>
                  <a:pt x="469" y="288"/>
                  <a:pt x="472" y="284"/>
                </a:cubicBezTo>
                <a:cubicBezTo>
                  <a:pt x="475" y="280"/>
                  <a:pt x="476" y="274"/>
                  <a:pt x="476" y="268"/>
                </a:cubicBezTo>
                <a:cubicBezTo>
                  <a:pt x="476" y="262"/>
                  <a:pt x="475" y="257"/>
                  <a:pt x="472" y="252"/>
                </a:cubicBezTo>
                <a:cubicBezTo>
                  <a:pt x="469" y="248"/>
                  <a:pt x="465" y="245"/>
                  <a:pt x="460" y="243"/>
                </a:cubicBezTo>
                <a:cubicBezTo>
                  <a:pt x="454" y="241"/>
                  <a:pt x="445" y="240"/>
                  <a:pt x="432" y="240"/>
                </a:cubicBezTo>
                <a:lnTo>
                  <a:pt x="396" y="240"/>
                </a:lnTo>
                <a:lnTo>
                  <a:pt x="396" y="295"/>
                </a:lnTo>
                <a:close/>
                <a:moveTo>
                  <a:pt x="396" y="379"/>
                </a:moveTo>
                <a:lnTo>
                  <a:pt x="441" y="379"/>
                </a:lnTo>
                <a:cubicBezTo>
                  <a:pt x="449" y="379"/>
                  <a:pt x="454" y="379"/>
                  <a:pt x="457" y="378"/>
                </a:cubicBezTo>
                <a:cubicBezTo>
                  <a:pt x="463" y="377"/>
                  <a:pt x="467" y="375"/>
                  <a:pt x="471" y="373"/>
                </a:cubicBezTo>
                <a:cubicBezTo>
                  <a:pt x="475" y="371"/>
                  <a:pt x="478" y="367"/>
                  <a:pt x="480" y="363"/>
                </a:cubicBezTo>
                <a:cubicBezTo>
                  <a:pt x="483" y="359"/>
                  <a:pt x="484" y="353"/>
                  <a:pt x="484" y="348"/>
                </a:cubicBezTo>
                <a:cubicBezTo>
                  <a:pt x="484" y="341"/>
                  <a:pt x="482" y="335"/>
                  <a:pt x="479" y="330"/>
                </a:cubicBezTo>
                <a:cubicBezTo>
                  <a:pt x="475" y="325"/>
                  <a:pt x="470" y="322"/>
                  <a:pt x="464" y="320"/>
                </a:cubicBezTo>
                <a:cubicBezTo>
                  <a:pt x="458" y="318"/>
                  <a:pt x="449" y="317"/>
                  <a:pt x="438" y="317"/>
                </a:cubicBezTo>
                <a:lnTo>
                  <a:pt x="396" y="317"/>
                </a:lnTo>
                <a:lnTo>
                  <a:pt x="396" y="379"/>
                </a:lnTo>
                <a:close/>
                <a:moveTo>
                  <a:pt x="548" y="342"/>
                </a:moveTo>
                <a:lnTo>
                  <a:pt x="570" y="340"/>
                </a:lnTo>
                <a:cubicBezTo>
                  <a:pt x="571" y="349"/>
                  <a:pt x="574" y="357"/>
                  <a:pt x="578" y="362"/>
                </a:cubicBezTo>
                <a:cubicBezTo>
                  <a:pt x="582" y="368"/>
                  <a:pt x="588" y="373"/>
                  <a:pt x="596" y="376"/>
                </a:cubicBezTo>
                <a:cubicBezTo>
                  <a:pt x="604" y="380"/>
                  <a:pt x="614" y="382"/>
                  <a:pt x="624" y="382"/>
                </a:cubicBezTo>
                <a:cubicBezTo>
                  <a:pt x="633" y="382"/>
                  <a:pt x="641" y="380"/>
                  <a:pt x="648" y="378"/>
                </a:cubicBezTo>
                <a:cubicBezTo>
                  <a:pt x="655" y="375"/>
                  <a:pt x="660" y="371"/>
                  <a:pt x="664" y="367"/>
                </a:cubicBezTo>
                <a:cubicBezTo>
                  <a:pt x="667" y="362"/>
                  <a:pt x="669" y="357"/>
                  <a:pt x="669" y="351"/>
                </a:cubicBezTo>
                <a:cubicBezTo>
                  <a:pt x="669" y="345"/>
                  <a:pt x="667" y="340"/>
                  <a:pt x="664" y="336"/>
                </a:cubicBezTo>
                <a:cubicBezTo>
                  <a:pt x="661" y="332"/>
                  <a:pt x="655" y="328"/>
                  <a:pt x="648" y="325"/>
                </a:cubicBezTo>
                <a:cubicBezTo>
                  <a:pt x="643" y="324"/>
                  <a:pt x="632" y="321"/>
                  <a:pt x="615" y="317"/>
                </a:cubicBezTo>
                <a:cubicBezTo>
                  <a:pt x="599" y="313"/>
                  <a:pt x="587" y="309"/>
                  <a:pt x="580" y="305"/>
                </a:cubicBezTo>
                <a:cubicBezTo>
                  <a:pt x="572" y="301"/>
                  <a:pt x="565" y="295"/>
                  <a:pt x="561" y="288"/>
                </a:cubicBezTo>
                <a:cubicBezTo>
                  <a:pt x="557" y="282"/>
                  <a:pt x="555" y="274"/>
                  <a:pt x="555" y="266"/>
                </a:cubicBezTo>
                <a:cubicBezTo>
                  <a:pt x="555" y="257"/>
                  <a:pt x="557" y="248"/>
                  <a:pt x="562" y="240"/>
                </a:cubicBezTo>
                <a:cubicBezTo>
                  <a:pt x="568" y="232"/>
                  <a:pt x="575" y="226"/>
                  <a:pt x="585" y="222"/>
                </a:cubicBezTo>
                <a:cubicBezTo>
                  <a:pt x="595" y="218"/>
                  <a:pt x="606" y="216"/>
                  <a:pt x="618" y="216"/>
                </a:cubicBezTo>
                <a:cubicBezTo>
                  <a:pt x="632" y="216"/>
                  <a:pt x="644" y="218"/>
                  <a:pt x="654" y="222"/>
                </a:cubicBezTo>
                <a:cubicBezTo>
                  <a:pt x="664" y="227"/>
                  <a:pt x="672" y="233"/>
                  <a:pt x="678" y="241"/>
                </a:cubicBezTo>
                <a:cubicBezTo>
                  <a:pt x="683" y="250"/>
                  <a:pt x="686" y="259"/>
                  <a:pt x="687" y="270"/>
                </a:cubicBezTo>
                <a:lnTo>
                  <a:pt x="664" y="272"/>
                </a:lnTo>
                <a:cubicBezTo>
                  <a:pt x="662" y="260"/>
                  <a:pt x="658" y="252"/>
                  <a:pt x="651" y="246"/>
                </a:cubicBezTo>
                <a:cubicBezTo>
                  <a:pt x="644" y="240"/>
                  <a:pt x="633" y="237"/>
                  <a:pt x="619" y="237"/>
                </a:cubicBezTo>
                <a:cubicBezTo>
                  <a:pt x="605" y="237"/>
                  <a:pt x="594" y="240"/>
                  <a:pt x="588" y="245"/>
                </a:cubicBezTo>
                <a:cubicBezTo>
                  <a:pt x="581" y="250"/>
                  <a:pt x="578" y="257"/>
                  <a:pt x="578" y="264"/>
                </a:cubicBezTo>
                <a:cubicBezTo>
                  <a:pt x="578" y="271"/>
                  <a:pt x="580" y="276"/>
                  <a:pt x="585" y="280"/>
                </a:cubicBezTo>
                <a:cubicBezTo>
                  <a:pt x="589" y="284"/>
                  <a:pt x="601" y="289"/>
                  <a:pt x="621" y="293"/>
                </a:cubicBezTo>
                <a:cubicBezTo>
                  <a:pt x="640" y="298"/>
                  <a:pt x="654" y="301"/>
                  <a:pt x="661" y="305"/>
                </a:cubicBezTo>
                <a:cubicBezTo>
                  <a:pt x="672" y="310"/>
                  <a:pt x="679" y="316"/>
                  <a:pt x="685" y="323"/>
                </a:cubicBezTo>
                <a:cubicBezTo>
                  <a:pt x="690" y="331"/>
                  <a:pt x="692" y="339"/>
                  <a:pt x="692" y="349"/>
                </a:cubicBezTo>
                <a:cubicBezTo>
                  <a:pt x="692" y="359"/>
                  <a:pt x="689" y="368"/>
                  <a:pt x="684" y="376"/>
                </a:cubicBezTo>
                <a:cubicBezTo>
                  <a:pt x="678" y="385"/>
                  <a:pt x="670" y="391"/>
                  <a:pt x="660" y="396"/>
                </a:cubicBezTo>
                <a:cubicBezTo>
                  <a:pt x="650" y="401"/>
                  <a:pt x="638" y="403"/>
                  <a:pt x="625" y="403"/>
                </a:cubicBezTo>
                <a:cubicBezTo>
                  <a:pt x="609" y="403"/>
                  <a:pt x="595" y="401"/>
                  <a:pt x="584" y="396"/>
                </a:cubicBezTo>
                <a:cubicBezTo>
                  <a:pt x="573" y="391"/>
                  <a:pt x="564" y="384"/>
                  <a:pt x="558" y="375"/>
                </a:cubicBezTo>
                <a:cubicBezTo>
                  <a:pt x="551" y="365"/>
                  <a:pt x="548" y="354"/>
                  <a:pt x="548" y="3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3" name="组合 102"/>
          <p:cNvGrpSpPr/>
          <p:nvPr/>
        </p:nvGrpSpPr>
        <p:grpSpPr>
          <a:xfrm>
            <a:off x="2499519" y="3259800"/>
            <a:ext cx="525462" cy="452437"/>
            <a:chOff x="3379788" y="4325938"/>
            <a:chExt cx="525462" cy="452437"/>
          </a:xfrm>
          <a:solidFill>
            <a:srgbClr val="1A3F6C"/>
          </a:solidFill>
        </p:grpSpPr>
        <p:sp>
          <p:nvSpPr>
            <p:cNvPr id="104" name="Freeform 14"/>
            <p:cNvSpPr>
              <a:spLocks noEditPoints="1"/>
            </p:cNvSpPr>
            <p:nvPr/>
          </p:nvSpPr>
          <p:spPr bwMode="auto">
            <a:xfrm>
              <a:off x="3379788" y="4394200"/>
              <a:ext cx="482600" cy="384175"/>
            </a:xfrm>
            <a:custGeom>
              <a:avLst/>
              <a:gdLst>
                <a:gd name="T0" fmla="*/ 580 w 704"/>
                <a:gd name="T1" fmla="*/ 236 h 561"/>
                <a:gd name="T2" fmla="*/ 564 w 704"/>
                <a:gd name="T3" fmla="*/ 214 h 561"/>
                <a:gd name="T4" fmla="*/ 558 w 704"/>
                <a:gd name="T5" fmla="*/ 130 h 561"/>
                <a:gd name="T6" fmla="*/ 409 w 704"/>
                <a:gd name="T7" fmla="*/ 136 h 561"/>
                <a:gd name="T8" fmla="*/ 385 w 704"/>
                <a:gd name="T9" fmla="*/ 99 h 561"/>
                <a:gd name="T10" fmla="*/ 264 w 704"/>
                <a:gd name="T11" fmla="*/ 37 h 561"/>
                <a:gd name="T12" fmla="*/ 64 w 704"/>
                <a:gd name="T13" fmla="*/ 203 h 561"/>
                <a:gd name="T14" fmla="*/ 8 w 704"/>
                <a:gd name="T15" fmla="*/ 355 h 561"/>
                <a:gd name="T16" fmla="*/ 301 w 704"/>
                <a:gd name="T17" fmla="*/ 551 h 561"/>
                <a:gd name="T18" fmla="*/ 652 w 704"/>
                <a:gd name="T19" fmla="*/ 396 h 561"/>
                <a:gd name="T20" fmla="*/ 580 w 704"/>
                <a:gd name="T21" fmla="*/ 236 h 561"/>
                <a:gd name="T22" fmla="*/ 310 w 704"/>
                <a:gd name="T23" fmla="*/ 510 h 561"/>
                <a:gd name="T24" fmla="*/ 310 w 704"/>
                <a:gd name="T25" fmla="*/ 510 h 561"/>
                <a:gd name="T26" fmla="*/ 82 w 704"/>
                <a:gd name="T27" fmla="*/ 368 h 561"/>
                <a:gd name="T28" fmla="*/ 310 w 704"/>
                <a:gd name="T29" fmla="*/ 210 h 561"/>
                <a:gd name="T30" fmla="*/ 539 w 704"/>
                <a:gd name="T31" fmla="*/ 340 h 561"/>
                <a:gd name="T32" fmla="*/ 310 w 704"/>
                <a:gd name="T33" fmla="*/ 5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561">
                  <a:moveTo>
                    <a:pt x="580" y="236"/>
                  </a:moveTo>
                  <a:cubicBezTo>
                    <a:pt x="550" y="230"/>
                    <a:pt x="564" y="214"/>
                    <a:pt x="564" y="214"/>
                  </a:cubicBezTo>
                  <a:cubicBezTo>
                    <a:pt x="564" y="214"/>
                    <a:pt x="594" y="165"/>
                    <a:pt x="558" y="130"/>
                  </a:cubicBezTo>
                  <a:cubicBezTo>
                    <a:pt x="515" y="86"/>
                    <a:pt x="409" y="136"/>
                    <a:pt x="409" y="136"/>
                  </a:cubicBezTo>
                  <a:cubicBezTo>
                    <a:pt x="368" y="148"/>
                    <a:pt x="379" y="130"/>
                    <a:pt x="385" y="99"/>
                  </a:cubicBezTo>
                  <a:cubicBezTo>
                    <a:pt x="385" y="62"/>
                    <a:pt x="372" y="0"/>
                    <a:pt x="264" y="37"/>
                  </a:cubicBezTo>
                  <a:cubicBezTo>
                    <a:pt x="157" y="74"/>
                    <a:pt x="64" y="203"/>
                    <a:pt x="64" y="203"/>
                  </a:cubicBezTo>
                  <a:cubicBezTo>
                    <a:pt x="0" y="289"/>
                    <a:pt x="8" y="355"/>
                    <a:pt x="8" y="355"/>
                  </a:cubicBezTo>
                  <a:cubicBezTo>
                    <a:pt x="24" y="501"/>
                    <a:pt x="180" y="542"/>
                    <a:pt x="301" y="551"/>
                  </a:cubicBezTo>
                  <a:cubicBezTo>
                    <a:pt x="428" y="561"/>
                    <a:pt x="600" y="507"/>
                    <a:pt x="652" y="396"/>
                  </a:cubicBezTo>
                  <a:cubicBezTo>
                    <a:pt x="704" y="286"/>
                    <a:pt x="610" y="242"/>
                    <a:pt x="580" y="236"/>
                  </a:cubicBezTo>
                  <a:close/>
                  <a:moveTo>
                    <a:pt x="310" y="510"/>
                  </a:moveTo>
                  <a:lnTo>
                    <a:pt x="310" y="510"/>
                  </a:lnTo>
                  <a:cubicBezTo>
                    <a:pt x="184" y="516"/>
                    <a:pt x="82" y="452"/>
                    <a:pt x="82" y="368"/>
                  </a:cubicBezTo>
                  <a:cubicBezTo>
                    <a:pt x="82" y="283"/>
                    <a:pt x="184" y="216"/>
                    <a:pt x="310" y="210"/>
                  </a:cubicBezTo>
                  <a:cubicBezTo>
                    <a:pt x="437" y="204"/>
                    <a:pt x="539" y="256"/>
                    <a:pt x="539" y="340"/>
                  </a:cubicBezTo>
                  <a:cubicBezTo>
                    <a:pt x="539" y="425"/>
                    <a:pt x="437" y="504"/>
                    <a:pt x="310" y="5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5"/>
            <p:cNvSpPr>
              <a:spLocks noEditPoints="1"/>
            </p:cNvSpPr>
            <p:nvPr/>
          </p:nvSpPr>
          <p:spPr bwMode="auto">
            <a:xfrm>
              <a:off x="3487738" y="4565650"/>
              <a:ext cx="190500" cy="169862"/>
            </a:xfrm>
            <a:custGeom>
              <a:avLst/>
              <a:gdLst>
                <a:gd name="T0" fmla="*/ 127 w 277"/>
                <a:gd name="T1" fmla="*/ 15 h 246"/>
                <a:gd name="T2" fmla="*/ 15 w 277"/>
                <a:gd name="T3" fmla="*/ 148 h 246"/>
                <a:gd name="T4" fmla="*/ 49 w 277"/>
                <a:gd name="T5" fmla="*/ 205 h 246"/>
                <a:gd name="T6" fmla="*/ 239 w 277"/>
                <a:gd name="T7" fmla="*/ 171 h 246"/>
                <a:gd name="T8" fmla="*/ 127 w 277"/>
                <a:gd name="T9" fmla="*/ 15 h 246"/>
                <a:gd name="T10" fmla="*/ 95 w 277"/>
                <a:gd name="T11" fmla="*/ 182 h 246"/>
                <a:gd name="T12" fmla="*/ 95 w 277"/>
                <a:gd name="T13" fmla="*/ 182 h 246"/>
                <a:gd name="T14" fmla="*/ 52 w 277"/>
                <a:gd name="T15" fmla="*/ 151 h 246"/>
                <a:gd name="T16" fmla="*/ 93 w 277"/>
                <a:gd name="T17" fmla="*/ 108 h 246"/>
                <a:gd name="T18" fmla="*/ 138 w 277"/>
                <a:gd name="T19" fmla="*/ 141 h 246"/>
                <a:gd name="T20" fmla="*/ 95 w 277"/>
                <a:gd name="T21" fmla="*/ 182 h 246"/>
                <a:gd name="T22" fmla="*/ 170 w 277"/>
                <a:gd name="T23" fmla="*/ 118 h 246"/>
                <a:gd name="T24" fmla="*/ 170 w 277"/>
                <a:gd name="T25" fmla="*/ 118 h 246"/>
                <a:gd name="T26" fmla="*/ 148 w 277"/>
                <a:gd name="T27" fmla="*/ 116 h 246"/>
                <a:gd name="T28" fmla="*/ 153 w 277"/>
                <a:gd name="T29" fmla="*/ 92 h 246"/>
                <a:gd name="T30" fmla="*/ 177 w 277"/>
                <a:gd name="T31" fmla="*/ 94 h 246"/>
                <a:gd name="T32" fmla="*/ 170 w 277"/>
                <a:gd name="T33" fmla="*/ 1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46">
                  <a:moveTo>
                    <a:pt x="127" y="15"/>
                  </a:moveTo>
                  <a:cubicBezTo>
                    <a:pt x="0" y="29"/>
                    <a:pt x="15" y="148"/>
                    <a:pt x="15" y="148"/>
                  </a:cubicBezTo>
                  <a:cubicBezTo>
                    <a:pt x="15" y="148"/>
                    <a:pt x="13" y="186"/>
                    <a:pt x="49" y="205"/>
                  </a:cubicBezTo>
                  <a:cubicBezTo>
                    <a:pt x="123" y="246"/>
                    <a:pt x="200" y="221"/>
                    <a:pt x="239" y="171"/>
                  </a:cubicBezTo>
                  <a:cubicBezTo>
                    <a:pt x="277" y="121"/>
                    <a:pt x="255" y="0"/>
                    <a:pt x="127" y="15"/>
                  </a:cubicBezTo>
                  <a:close/>
                  <a:moveTo>
                    <a:pt x="95" y="182"/>
                  </a:moveTo>
                  <a:lnTo>
                    <a:pt x="95" y="182"/>
                  </a:lnTo>
                  <a:cubicBezTo>
                    <a:pt x="71" y="184"/>
                    <a:pt x="52" y="171"/>
                    <a:pt x="52" y="151"/>
                  </a:cubicBezTo>
                  <a:cubicBezTo>
                    <a:pt x="52" y="131"/>
                    <a:pt x="69" y="110"/>
                    <a:pt x="93" y="108"/>
                  </a:cubicBezTo>
                  <a:cubicBezTo>
                    <a:pt x="120" y="105"/>
                    <a:pt x="138" y="121"/>
                    <a:pt x="138" y="141"/>
                  </a:cubicBezTo>
                  <a:cubicBezTo>
                    <a:pt x="138" y="161"/>
                    <a:pt x="119" y="179"/>
                    <a:pt x="95" y="182"/>
                  </a:cubicBezTo>
                  <a:close/>
                  <a:moveTo>
                    <a:pt x="170" y="118"/>
                  </a:moveTo>
                  <a:lnTo>
                    <a:pt x="170" y="118"/>
                  </a:lnTo>
                  <a:cubicBezTo>
                    <a:pt x="162" y="124"/>
                    <a:pt x="152" y="123"/>
                    <a:pt x="148" y="116"/>
                  </a:cubicBezTo>
                  <a:cubicBezTo>
                    <a:pt x="143" y="109"/>
                    <a:pt x="145" y="98"/>
                    <a:pt x="153" y="92"/>
                  </a:cubicBezTo>
                  <a:cubicBezTo>
                    <a:pt x="163" y="85"/>
                    <a:pt x="173" y="87"/>
                    <a:pt x="177" y="94"/>
                  </a:cubicBezTo>
                  <a:cubicBezTo>
                    <a:pt x="181" y="101"/>
                    <a:pt x="178" y="112"/>
                    <a:pt x="17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6"/>
            <p:cNvSpPr>
              <a:spLocks/>
            </p:cNvSpPr>
            <p:nvPr/>
          </p:nvSpPr>
          <p:spPr bwMode="auto">
            <a:xfrm>
              <a:off x="3727450" y="4325938"/>
              <a:ext cx="177800" cy="200025"/>
            </a:xfrm>
            <a:custGeom>
              <a:avLst/>
              <a:gdLst>
                <a:gd name="T0" fmla="*/ 256 w 259"/>
                <a:gd name="T1" fmla="*/ 269 h 293"/>
                <a:gd name="T2" fmla="*/ 257 w 259"/>
                <a:gd name="T3" fmla="*/ 262 h 293"/>
                <a:gd name="T4" fmla="*/ 259 w 259"/>
                <a:gd name="T5" fmla="*/ 228 h 293"/>
                <a:gd name="T6" fmla="*/ 32 w 259"/>
                <a:gd name="T7" fmla="*/ 0 h 293"/>
                <a:gd name="T8" fmla="*/ 0 w 259"/>
                <a:gd name="T9" fmla="*/ 31 h 293"/>
                <a:gd name="T10" fmla="*/ 32 w 259"/>
                <a:gd name="T11" fmla="*/ 63 h 293"/>
                <a:gd name="T12" fmla="*/ 196 w 259"/>
                <a:gd name="T13" fmla="*/ 228 h 293"/>
                <a:gd name="T14" fmla="*/ 194 w 259"/>
                <a:gd name="T15" fmla="*/ 258 h 293"/>
                <a:gd name="T16" fmla="*/ 194 w 259"/>
                <a:gd name="T17" fmla="*/ 258 h 293"/>
                <a:gd name="T18" fmla="*/ 194 w 259"/>
                <a:gd name="T19" fmla="*/ 261 h 293"/>
                <a:gd name="T20" fmla="*/ 225 w 259"/>
                <a:gd name="T21" fmla="*/ 293 h 293"/>
                <a:gd name="T22" fmla="*/ 256 w 259"/>
                <a:gd name="T23" fmla="*/ 269 h 293"/>
                <a:gd name="T24" fmla="*/ 256 w 259"/>
                <a:gd name="T25" fmla="*/ 269 h 293"/>
                <a:gd name="T26" fmla="*/ 256 w 259"/>
                <a:gd name="T27" fmla="*/ 2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3">
                  <a:moveTo>
                    <a:pt x="256" y="269"/>
                  </a:moveTo>
                  <a:cubicBezTo>
                    <a:pt x="256" y="267"/>
                    <a:pt x="257" y="264"/>
                    <a:pt x="257" y="262"/>
                  </a:cubicBezTo>
                  <a:cubicBezTo>
                    <a:pt x="258" y="250"/>
                    <a:pt x="259" y="239"/>
                    <a:pt x="259" y="228"/>
                  </a:cubicBezTo>
                  <a:cubicBezTo>
                    <a:pt x="259" y="102"/>
                    <a:pt x="157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123" y="63"/>
                    <a:pt x="196" y="137"/>
                    <a:pt x="196" y="228"/>
                  </a:cubicBezTo>
                  <a:cubicBezTo>
                    <a:pt x="196" y="238"/>
                    <a:pt x="196" y="248"/>
                    <a:pt x="194" y="258"/>
                  </a:cubicBezTo>
                  <a:lnTo>
                    <a:pt x="194" y="258"/>
                  </a:lnTo>
                  <a:cubicBezTo>
                    <a:pt x="194" y="259"/>
                    <a:pt x="194" y="260"/>
                    <a:pt x="194" y="261"/>
                  </a:cubicBezTo>
                  <a:cubicBezTo>
                    <a:pt x="194" y="279"/>
                    <a:pt x="208" y="293"/>
                    <a:pt x="225" y="293"/>
                  </a:cubicBezTo>
                  <a:cubicBezTo>
                    <a:pt x="240" y="293"/>
                    <a:pt x="252" y="283"/>
                    <a:pt x="256" y="269"/>
                  </a:cubicBezTo>
                  <a:lnTo>
                    <a:pt x="256" y="269"/>
                  </a:lnTo>
                  <a:cubicBezTo>
                    <a:pt x="256" y="269"/>
                    <a:pt x="256" y="269"/>
                    <a:pt x="256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"/>
            <p:cNvSpPr>
              <a:spLocks/>
            </p:cNvSpPr>
            <p:nvPr/>
          </p:nvSpPr>
          <p:spPr bwMode="auto">
            <a:xfrm>
              <a:off x="3732213" y="4395788"/>
              <a:ext cx="103187" cy="112712"/>
            </a:xfrm>
            <a:custGeom>
              <a:avLst/>
              <a:gdLst>
                <a:gd name="T0" fmla="*/ 151 w 152"/>
                <a:gd name="T1" fmla="*/ 137 h 164"/>
                <a:gd name="T2" fmla="*/ 152 w 152"/>
                <a:gd name="T3" fmla="*/ 126 h 164"/>
                <a:gd name="T4" fmla="*/ 26 w 152"/>
                <a:gd name="T5" fmla="*/ 0 h 164"/>
                <a:gd name="T6" fmla="*/ 0 w 152"/>
                <a:gd name="T7" fmla="*/ 26 h 164"/>
                <a:gd name="T8" fmla="*/ 26 w 152"/>
                <a:gd name="T9" fmla="*/ 52 h 164"/>
                <a:gd name="T10" fmla="*/ 99 w 152"/>
                <a:gd name="T11" fmla="*/ 126 h 164"/>
                <a:gd name="T12" fmla="*/ 99 w 152"/>
                <a:gd name="T13" fmla="*/ 135 h 164"/>
                <a:gd name="T14" fmla="*/ 99 w 152"/>
                <a:gd name="T15" fmla="*/ 135 h 164"/>
                <a:gd name="T16" fmla="*/ 99 w 152"/>
                <a:gd name="T17" fmla="*/ 138 h 164"/>
                <a:gd name="T18" fmla="*/ 125 w 152"/>
                <a:gd name="T19" fmla="*/ 164 h 164"/>
                <a:gd name="T20" fmla="*/ 151 w 152"/>
                <a:gd name="T21" fmla="*/ 142 h 164"/>
                <a:gd name="T22" fmla="*/ 151 w 152"/>
                <a:gd name="T23" fmla="*/ 142 h 164"/>
                <a:gd name="T24" fmla="*/ 151 w 152"/>
                <a:gd name="T25" fmla="*/ 140 h 164"/>
                <a:gd name="T26" fmla="*/ 151 w 152"/>
                <a:gd name="T27" fmla="*/ 138 h 164"/>
                <a:gd name="T28" fmla="*/ 151 w 152"/>
                <a:gd name="T29" fmla="*/ 13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64">
                  <a:moveTo>
                    <a:pt x="151" y="137"/>
                  </a:moveTo>
                  <a:cubicBezTo>
                    <a:pt x="152" y="133"/>
                    <a:pt x="152" y="130"/>
                    <a:pt x="152" y="126"/>
                  </a:cubicBezTo>
                  <a:cubicBezTo>
                    <a:pt x="152" y="56"/>
                    <a:pt x="95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66" y="52"/>
                    <a:pt x="99" y="85"/>
                    <a:pt x="99" y="126"/>
                  </a:cubicBezTo>
                  <a:cubicBezTo>
                    <a:pt x="99" y="129"/>
                    <a:pt x="99" y="132"/>
                    <a:pt x="99" y="135"/>
                  </a:cubicBezTo>
                  <a:lnTo>
                    <a:pt x="99" y="135"/>
                  </a:lnTo>
                  <a:cubicBezTo>
                    <a:pt x="99" y="136"/>
                    <a:pt x="99" y="137"/>
                    <a:pt x="99" y="138"/>
                  </a:cubicBezTo>
                  <a:cubicBezTo>
                    <a:pt x="99" y="153"/>
                    <a:pt x="111" y="164"/>
                    <a:pt x="125" y="164"/>
                  </a:cubicBezTo>
                  <a:cubicBezTo>
                    <a:pt x="138" y="164"/>
                    <a:pt x="149" y="154"/>
                    <a:pt x="151" y="142"/>
                  </a:cubicBezTo>
                  <a:lnTo>
                    <a:pt x="151" y="142"/>
                  </a:lnTo>
                  <a:cubicBezTo>
                    <a:pt x="151" y="141"/>
                    <a:pt x="151" y="140"/>
                    <a:pt x="151" y="140"/>
                  </a:cubicBezTo>
                  <a:cubicBezTo>
                    <a:pt x="151" y="139"/>
                    <a:pt x="151" y="139"/>
                    <a:pt x="151" y="138"/>
                  </a:cubicBezTo>
                  <a:cubicBezTo>
                    <a:pt x="151" y="138"/>
                    <a:pt x="151" y="138"/>
                    <a:pt x="15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466181" y="1881602"/>
            <a:ext cx="558800" cy="460375"/>
            <a:chOff x="3376613" y="2879725"/>
            <a:chExt cx="558800" cy="460375"/>
          </a:xfrm>
        </p:grpSpPr>
        <p:sp>
          <p:nvSpPr>
            <p:cNvPr id="109" name="Freeform 10"/>
            <p:cNvSpPr>
              <a:spLocks noEditPoints="1"/>
            </p:cNvSpPr>
            <p:nvPr/>
          </p:nvSpPr>
          <p:spPr bwMode="auto">
            <a:xfrm>
              <a:off x="3376613" y="2879725"/>
              <a:ext cx="396875" cy="361950"/>
            </a:xfrm>
            <a:custGeom>
              <a:avLst/>
              <a:gdLst>
                <a:gd name="T0" fmla="*/ 568 w 580"/>
                <a:gd name="T1" fmla="*/ 207 h 528"/>
                <a:gd name="T2" fmla="*/ 580 w 580"/>
                <a:gd name="T3" fmla="*/ 207 h 528"/>
                <a:gd name="T4" fmla="*/ 292 w 580"/>
                <a:gd name="T5" fmla="*/ 0 h 528"/>
                <a:gd name="T6" fmla="*/ 0 w 580"/>
                <a:gd name="T7" fmla="*/ 244 h 528"/>
                <a:gd name="T8" fmla="*/ 114 w 580"/>
                <a:gd name="T9" fmla="*/ 438 h 528"/>
                <a:gd name="T10" fmla="*/ 117 w 580"/>
                <a:gd name="T11" fmla="*/ 440 h 528"/>
                <a:gd name="T12" fmla="*/ 89 w 580"/>
                <a:gd name="T13" fmla="*/ 528 h 528"/>
                <a:gd name="T14" fmla="*/ 194 w 580"/>
                <a:gd name="T15" fmla="*/ 475 h 528"/>
                <a:gd name="T16" fmla="*/ 199 w 580"/>
                <a:gd name="T17" fmla="*/ 476 h 528"/>
                <a:gd name="T18" fmla="*/ 292 w 580"/>
                <a:gd name="T19" fmla="*/ 488 h 528"/>
                <a:gd name="T20" fmla="*/ 311 w 580"/>
                <a:gd name="T21" fmla="*/ 488 h 528"/>
                <a:gd name="T22" fmla="*/ 302 w 580"/>
                <a:gd name="T23" fmla="*/ 430 h 528"/>
                <a:gd name="T24" fmla="*/ 568 w 580"/>
                <a:gd name="T25" fmla="*/ 207 h 528"/>
                <a:gd name="T26" fmla="*/ 393 w 580"/>
                <a:gd name="T27" fmla="*/ 121 h 528"/>
                <a:gd name="T28" fmla="*/ 393 w 580"/>
                <a:gd name="T29" fmla="*/ 121 h 528"/>
                <a:gd name="T30" fmla="*/ 434 w 580"/>
                <a:gd name="T31" fmla="*/ 160 h 528"/>
                <a:gd name="T32" fmla="*/ 393 w 580"/>
                <a:gd name="T33" fmla="*/ 200 h 528"/>
                <a:gd name="T34" fmla="*/ 352 w 580"/>
                <a:gd name="T35" fmla="*/ 160 h 528"/>
                <a:gd name="T36" fmla="*/ 393 w 580"/>
                <a:gd name="T37" fmla="*/ 121 h 528"/>
                <a:gd name="T38" fmla="*/ 190 w 580"/>
                <a:gd name="T39" fmla="*/ 200 h 528"/>
                <a:gd name="T40" fmla="*/ 190 w 580"/>
                <a:gd name="T41" fmla="*/ 200 h 528"/>
                <a:gd name="T42" fmla="*/ 149 w 580"/>
                <a:gd name="T43" fmla="*/ 160 h 528"/>
                <a:gd name="T44" fmla="*/ 190 w 580"/>
                <a:gd name="T45" fmla="*/ 121 h 528"/>
                <a:gd name="T46" fmla="*/ 231 w 580"/>
                <a:gd name="T47" fmla="*/ 160 h 528"/>
                <a:gd name="T48" fmla="*/ 190 w 580"/>
                <a:gd name="T49" fmla="*/ 20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0" h="528">
                  <a:moveTo>
                    <a:pt x="568" y="207"/>
                  </a:moveTo>
                  <a:cubicBezTo>
                    <a:pt x="572" y="207"/>
                    <a:pt x="576" y="207"/>
                    <a:pt x="580" y="207"/>
                  </a:cubicBezTo>
                  <a:cubicBezTo>
                    <a:pt x="559" y="90"/>
                    <a:pt x="438" y="0"/>
                    <a:pt x="292" y="0"/>
                  </a:cubicBezTo>
                  <a:cubicBezTo>
                    <a:pt x="130" y="0"/>
                    <a:pt x="0" y="110"/>
                    <a:pt x="0" y="244"/>
                  </a:cubicBezTo>
                  <a:cubicBezTo>
                    <a:pt x="0" y="323"/>
                    <a:pt x="45" y="394"/>
                    <a:pt x="114" y="438"/>
                  </a:cubicBezTo>
                  <a:cubicBezTo>
                    <a:pt x="115" y="439"/>
                    <a:pt x="117" y="440"/>
                    <a:pt x="117" y="440"/>
                  </a:cubicBezTo>
                  <a:lnTo>
                    <a:pt x="89" y="528"/>
                  </a:lnTo>
                  <a:lnTo>
                    <a:pt x="194" y="475"/>
                  </a:lnTo>
                  <a:cubicBezTo>
                    <a:pt x="194" y="475"/>
                    <a:pt x="198" y="476"/>
                    <a:pt x="199" y="476"/>
                  </a:cubicBezTo>
                  <a:cubicBezTo>
                    <a:pt x="228" y="484"/>
                    <a:pt x="259" y="488"/>
                    <a:pt x="292" y="488"/>
                  </a:cubicBezTo>
                  <a:cubicBezTo>
                    <a:pt x="298" y="488"/>
                    <a:pt x="305" y="488"/>
                    <a:pt x="311" y="488"/>
                  </a:cubicBezTo>
                  <a:cubicBezTo>
                    <a:pt x="305" y="469"/>
                    <a:pt x="302" y="450"/>
                    <a:pt x="302" y="430"/>
                  </a:cubicBezTo>
                  <a:cubicBezTo>
                    <a:pt x="302" y="307"/>
                    <a:pt x="421" y="207"/>
                    <a:pt x="568" y="207"/>
                  </a:cubicBezTo>
                  <a:close/>
                  <a:moveTo>
                    <a:pt x="393" y="121"/>
                  </a:moveTo>
                  <a:lnTo>
                    <a:pt x="393" y="121"/>
                  </a:lnTo>
                  <a:cubicBezTo>
                    <a:pt x="416" y="121"/>
                    <a:pt x="434" y="138"/>
                    <a:pt x="434" y="160"/>
                  </a:cubicBezTo>
                  <a:cubicBezTo>
                    <a:pt x="434" y="182"/>
                    <a:pt x="416" y="200"/>
                    <a:pt x="393" y="200"/>
                  </a:cubicBezTo>
                  <a:cubicBezTo>
                    <a:pt x="370" y="200"/>
                    <a:pt x="352" y="182"/>
                    <a:pt x="352" y="160"/>
                  </a:cubicBezTo>
                  <a:cubicBezTo>
                    <a:pt x="352" y="138"/>
                    <a:pt x="370" y="121"/>
                    <a:pt x="393" y="121"/>
                  </a:cubicBezTo>
                  <a:close/>
                  <a:moveTo>
                    <a:pt x="190" y="200"/>
                  </a:moveTo>
                  <a:lnTo>
                    <a:pt x="190" y="200"/>
                  </a:lnTo>
                  <a:cubicBezTo>
                    <a:pt x="167" y="200"/>
                    <a:pt x="149" y="182"/>
                    <a:pt x="149" y="160"/>
                  </a:cubicBezTo>
                  <a:cubicBezTo>
                    <a:pt x="149" y="138"/>
                    <a:pt x="167" y="121"/>
                    <a:pt x="190" y="121"/>
                  </a:cubicBezTo>
                  <a:cubicBezTo>
                    <a:pt x="213" y="121"/>
                    <a:pt x="231" y="138"/>
                    <a:pt x="231" y="160"/>
                  </a:cubicBezTo>
                  <a:cubicBezTo>
                    <a:pt x="231" y="182"/>
                    <a:pt x="213" y="200"/>
                    <a:pt x="190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3598863" y="3033713"/>
              <a:ext cx="336550" cy="306387"/>
            </a:xfrm>
            <a:custGeom>
              <a:avLst/>
              <a:gdLst>
                <a:gd name="T0" fmla="*/ 0 w 493"/>
                <a:gd name="T1" fmla="*/ 206 h 446"/>
                <a:gd name="T2" fmla="*/ 247 w 493"/>
                <a:gd name="T3" fmla="*/ 412 h 446"/>
                <a:gd name="T4" fmla="*/ 325 w 493"/>
                <a:gd name="T5" fmla="*/ 402 h 446"/>
                <a:gd name="T6" fmla="*/ 329 w 493"/>
                <a:gd name="T7" fmla="*/ 401 h 446"/>
                <a:gd name="T8" fmla="*/ 418 w 493"/>
                <a:gd name="T9" fmla="*/ 446 h 446"/>
                <a:gd name="T10" fmla="*/ 394 w 493"/>
                <a:gd name="T11" fmla="*/ 371 h 446"/>
                <a:gd name="T12" fmla="*/ 397 w 493"/>
                <a:gd name="T13" fmla="*/ 370 h 446"/>
                <a:gd name="T14" fmla="*/ 493 w 493"/>
                <a:gd name="T15" fmla="*/ 206 h 446"/>
                <a:gd name="T16" fmla="*/ 247 w 493"/>
                <a:gd name="T17" fmla="*/ 0 h 446"/>
                <a:gd name="T18" fmla="*/ 0 w 493"/>
                <a:gd name="T19" fmla="*/ 206 h 446"/>
                <a:gd name="T20" fmla="*/ 298 w 493"/>
                <a:gd name="T21" fmla="*/ 135 h 446"/>
                <a:gd name="T22" fmla="*/ 298 w 493"/>
                <a:gd name="T23" fmla="*/ 135 h 446"/>
                <a:gd name="T24" fmla="*/ 333 w 493"/>
                <a:gd name="T25" fmla="*/ 102 h 446"/>
                <a:gd name="T26" fmla="*/ 367 w 493"/>
                <a:gd name="T27" fmla="*/ 135 h 446"/>
                <a:gd name="T28" fmla="*/ 333 w 493"/>
                <a:gd name="T29" fmla="*/ 169 h 446"/>
                <a:gd name="T30" fmla="*/ 298 w 493"/>
                <a:gd name="T31" fmla="*/ 135 h 446"/>
                <a:gd name="T32" fmla="*/ 127 w 493"/>
                <a:gd name="T33" fmla="*/ 135 h 446"/>
                <a:gd name="T34" fmla="*/ 127 w 493"/>
                <a:gd name="T35" fmla="*/ 135 h 446"/>
                <a:gd name="T36" fmla="*/ 161 w 493"/>
                <a:gd name="T37" fmla="*/ 102 h 446"/>
                <a:gd name="T38" fmla="*/ 196 w 493"/>
                <a:gd name="T39" fmla="*/ 135 h 446"/>
                <a:gd name="T40" fmla="*/ 161 w 493"/>
                <a:gd name="T41" fmla="*/ 169 h 446"/>
                <a:gd name="T42" fmla="*/ 127 w 493"/>
                <a:gd name="T43" fmla="*/ 1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3" h="446">
                  <a:moveTo>
                    <a:pt x="0" y="206"/>
                  </a:moveTo>
                  <a:cubicBezTo>
                    <a:pt x="0" y="320"/>
                    <a:pt x="111" y="412"/>
                    <a:pt x="247" y="412"/>
                  </a:cubicBezTo>
                  <a:cubicBezTo>
                    <a:pt x="274" y="412"/>
                    <a:pt x="300" y="409"/>
                    <a:pt x="325" y="402"/>
                  </a:cubicBezTo>
                  <a:cubicBezTo>
                    <a:pt x="326" y="401"/>
                    <a:pt x="329" y="401"/>
                    <a:pt x="329" y="401"/>
                  </a:cubicBezTo>
                  <a:lnTo>
                    <a:pt x="418" y="446"/>
                  </a:lnTo>
                  <a:lnTo>
                    <a:pt x="394" y="371"/>
                  </a:lnTo>
                  <a:cubicBezTo>
                    <a:pt x="394" y="371"/>
                    <a:pt x="396" y="370"/>
                    <a:pt x="397" y="370"/>
                  </a:cubicBezTo>
                  <a:cubicBezTo>
                    <a:pt x="455" y="332"/>
                    <a:pt x="493" y="273"/>
                    <a:pt x="493" y="206"/>
                  </a:cubicBezTo>
                  <a:cubicBezTo>
                    <a:pt x="493" y="92"/>
                    <a:pt x="383" y="0"/>
                    <a:pt x="247" y="0"/>
                  </a:cubicBezTo>
                  <a:cubicBezTo>
                    <a:pt x="111" y="0"/>
                    <a:pt x="0" y="92"/>
                    <a:pt x="0" y="206"/>
                  </a:cubicBezTo>
                  <a:close/>
                  <a:moveTo>
                    <a:pt x="298" y="135"/>
                  </a:moveTo>
                  <a:lnTo>
                    <a:pt x="298" y="135"/>
                  </a:lnTo>
                  <a:cubicBezTo>
                    <a:pt x="298" y="117"/>
                    <a:pt x="314" y="102"/>
                    <a:pt x="333" y="102"/>
                  </a:cubicBezTo>
                  <a:cubicBezTo>
                    <a:pt x="352" y="102"/>
                    <a:pt x="367" y="117"/>
                    <a:pt x="367" y="135"/>
                  </a:cubicBezTo>
                  <a:cubicBezTo>
                    <a:pt x="367" y="154"/>
                    <a:pt x="352" y="169"/>
                    <a:pt x="333" y="169"/>
                  </a:cubicBezTo>
                  <a:cubicBezTo>
                    <a:pt x="314" y="169"/>
                    <a:pt x="298" y="154"/>
                    <a:pt x="298" y="135"/>
                  </a:cubicBezTo>
                  <a:close/>
                  <a:moveTo>
                    <a:pt x="127" y="135"/>
                  </a:moveTo>
                  <a:lnTo>
                    <a:pt x="127" y="135"/>
                  </a:lnTo>
                  <a:cubicBezTo>
                    <a:pt x="127" y="117"/>
                    <a:pt x="142" y="102"/>
                    <a:pt x="161" y="102"/>
                  </a:cubicBezTo>
                  <a:cubicBezTo>
                    <a:pt x="180" y="102"/>
                    <a:pt x="196" y="117"/>
                    <a:pt x="196" y="135"/>
                  </a:cubicBezTo>
                  <a:cubicBezTo>
                    <a:pt x="196" y="154"/>
                    <a:pt x="180" y="169"/>
                    <a:pt x="161" y="169"/>
                  </a:cubicBezTo>
                  <a:cubicBezTo>
                    <a:pt x="142" y="169"/>
                    <a:pt x="127" y="154"/>
                    <a:pt x="127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1" name="Freeform 12"/>
          <p:cNvSpPr>
            <a:spLocks/>
          </p:cNvSpPr>
          <p:nvPr/>
        </p:nvSpPr>
        <p:spPr bwMode="auto">
          <a:xfrm>
            <a:off x="3837159" y="1790833"/>
            <a:ext cx="573087" cy="544512"/>
          </a:xfrm>
          <a:custGeom>
            <a:avLst/>
            <a:gdLst>
              <a:gd name="T0" fmla="*/ 244 w 836"/>
              <a:gd name="T1" fmla="*/ 537 h 795"/>
              <a:gd name="T2" fmla="*/ 510 w 836"/>
              <a:gd name="T3" fmla="*/ 376 h 795"/>
              <a:gd name="T4" fmla="*/ 187 w 836"/>
              <a:gd name="T5" fmla="*/ 332 h 795"/>
              <a:gd name="T6" fmla="*/ 619 w 836"/>
              <a:gd name="T7" fmla="*/ 327 h 795"/>
              <a:gd name="T8" fmla="*/ 619 w 836"/>
              <a:gd name="T9" fmla="*/ 358 h 795"/>
              <a:gd name="T10" fmla="*/ 374 w 836"/>
              <a:gd name="T11" fmla="*/ 533 h 795"/>
              <a:gd name="T12" fmla="*/ 635 w 836"/>
              <a:gd name="T13" fmla="*/ 554 h 795"/>
              <a:gd name="T14" fmla="*/ 627 w 836"/>
              <a:gd name="T15" fmla="*/ 508 h 795"/>
              <a:gd name="T16" fmla="*/ 836 w 836"/>
              <a:gd name="T17" fmla="*/ 304 h 795"/>
              <a:gd name="T18" fmla="*/ 547 w 836"/>
              <a:gd name="T19" fmla="*/ 262 h 795"/>
              <a:gd name="T20" fmla="*/ 418 w 836"/>
              <a:gd name="T21" fmla="*/ 0 h 795"/>
              <a:gd name="T22" fmla="*/ 289 w 836"/>
              <a:gd name="T23" fmla="*/ 262 h 795"/>
              <a:gd name="T24" fmla="*/ 0 w 836"/>
              <a:gd name="T25" fmla="*/ 304 h 795"/>
              <a:gd name="T26" fmla="*/ 209 w 836"/>
              <a:gd name="T27" fmla="*/ 508 h 795"/>
              <a:gd name="T28" fmla="*/ 159 w 836"/>
              <a:gd name="T29" fmla="*/ 795 h 795"/>
              <a:gd name="T30" fmla="*/ 418 w 836"/>
              <a:gd name="T31" fmla="*/ 660 h 795"/>
              <a:gd name="T32" fmla="*/ 676 w 836"/>
              <a:gd name="T33" fmla="*/ 795 h 795"/>
              <a:gd name="T34" fmla="*/ 636 w 836"/>
              <a:gd name="T35" fmla="*/ 559 h 795"/>
              <a:gd name="T36" fmla="*/ 244 w 836"/>
              <a:gd name="T37" fmla="*/ 576 h 795"/>
              <a:gd name="T38" fmla="*/ 244 w 836"/>
              <a:gd name="T39" fmla="*/ 537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6" h="795">
                <a:moveTo>
                  <a:pt x="244" y="537"/>
                </a:moveTo>
                <a:cubicBezTo>
                  <a:pt x="263" y="515"/>
                  <a:pt x="510" y="376"/>
                  <a:pt x="510" y="376"/>
                </a:cubicBezTo>
                <a:lnTo>
                  <a:pt x="187" y="332"/>
                </a:lnTo>
                <a:lnTo>
                  <a:pt x="619" y="327"/>
                </a:lnTo>
                <a:cubicBezTo>
                  <a:pt x="619" y="327"/>
                  <a:pt x="634" y="340"/>
                  <a:pt x="619" y="358"/>
                </a:cubicBezTo>
                <a:cubicBezTo>
                  <a:pt x="603" y="376"/>
                  <a:pt x="374" y="533"/>
                  <a:pt x="374" y="533"/>
                </a:cubicBezTo>
                <a:lnTo>
                  <a:pt x="635" y="554"/>
                </a:lnTo>
                <a:lnTo>
                  <a:pt x="627" y="508"/>
                </a:lnTo>
                <a:lnTo>
                  <a:pt x="836" y="304"/>
                </a:lnTo>
                <a:lnTo>
                  <a:pt x="547" y="262"/>
                </a:lnTo>
                <a:lnTo>
                  <a:pt x="418" y="0"/>
                </a:lnTo>
                <a:lnTo>
                  <a:pt x="289" y="262"/>
                </a:lnTo>
                <a:lnTo>
                  <a:pt x="0" y="304"/>
                </a:lnTo>
                <a:lnTo>
                  <a:pt x="209" y="508"/>
                </a:lnTo>
                <a:lnTo>
                  <a:pt x="159" y="795"/>
                </a:lnTo>
                <a:lnTo>
                  <a:pt x="418" y="660"/>
                </a:lnTo>
                <a:lnTo>
                  <a:pt x="676" y="795"/>
                </a:lnTo>
                <a:lnTo>
                  <a:pt x="636" y="559"/>
                </a:lnTo>
                <a:lnTo>
                  <a:pt x="244" y="576"/>
                </a:lnTo>
                <a:cubicBezTo>
                  <a:pt x="244" y="576"/>
                  <a:pt x="225" y="559"/>
                  <a:pt x="244" y="537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941168" y="2069741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941168" y="1773879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数据一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952236" y="3466423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952236" y="3170561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数据二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-406309" y="3555661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-406309" y="3259799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数据三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-417377" y="2086695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-417377" y="1790833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数据四</a:t>
            </a:r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036875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57" grpId="0" animBg="1"/>
          <p:bldP spid="61" grpId="0" animBg="1"/>
          <p:bldP spid="102" grpId="0" animBg="1"/>
          <p:bldP spid="111" grpId="0" animBg="1"/>
          <p:bldP spid="112" grpId="0"/>
          <p:bldP spid="113" grpId="0"/>
          <p:bldP spid="114" grpId="0"/>
          <p:bldP spid="115" grpId="0"/>
          <p:bldP spid="116" grpId="0"/>
          <p:bldP spid="117" grpId="0"/>
          <p:bldP spid="118" grpId="0"/>
          <p:bldP spid="119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57" grpId="0" animBg="1"/>
          <p:bldP spid="61" grpId="0" animBg="1"/>
          <p:bldP spid="102" grpId="0" animBg="1"/>
          <p:bldP spid="111" grpId="0" animBg="1"/>
          <p:bldP spid="112" grpId="0"/>
          <p:bldP spid="113" grpId="0"/>
          <p:bldP spid="114" grpId="0"/>
          <p:bldP spid="115" grpId="0"/>
          <p:bldP spid="116" grpId="0"/>
          <p:bldP spid="117" grpId="0"/>
          <p:bldP spid="118" grpId="0"/>
          <p:bldP spid="119" grpId="0"/>
          <p:bldP spid="3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296865" y="1664495"/>
            <a:ext cx="6264275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、产品微细化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、对产品精度要求高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、传统的机械加工有缺陷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11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100" b="1" dirty="0">
              <a:solidFill>
                <a:srgbClr val="1A3F6C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2273300" y="994411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行业大背景</a:t>
            </a:r>
          </a:p>
        </p:txBody>
      </p:sp>
      <p:grpSp>
        <p:nvGrpSpPr>
          <p:cNvPr id="6155" name="组合 2"/>
          <p:cNvGrpSpPr>
            <a:grpSpLocks/>
          </p:cNvGrpSpPr>
          <p:nvPr/>
        </p:nvGrpSpPr>
        <p:grpSpPr bwMode="auto">
          <a:xfrm>
            <a:off x="1627188" y="1138715"/>
            <a:ext cx="3579812" cy="142875"/>
            <a:chOff x="0" y="0"/>
            <a:chExt cx="3580582" cy="158874"/>
          </a:xfrm>
        </p:grpSpPr>
        <p:grpSp>
          <p:nvGrpSpPr>
            <p:cNvPr id="6156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6157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8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9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60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6161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613431" y="3524926"/>
            <a:ext cx="2185594" cy="1224902"/>
            <a:chOff x="6059464" y="3524926"/>
            <a:chExt cx="2185594" cy="1224902"/>
          </a:xfrm>
        </p:grpSpPr>
        <p:grpSp>
          <p:nvGrpSpPr>
            <p:cNvPr id="38" name="组合 37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圆角矩形 3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68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6169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1A3F6C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6170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181463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3540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选题背景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500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18417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2345684" y="3524926"/>
            <a:ext cx="2185594" cy="1224902"/>
            <a:chOff x="6059464" y="3524926"/>
            <a:chExt cx="2185594" cy="1224902"/>
          </a:xfrm>
        </p:grpSpPr>
        <p:grpSp>
          <p:nvGrpSpPr>
            <p:cNvPr id="46" name="组合 45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圆角矩形 4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48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1A3F6C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49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77937" y="3524926"/>
            <a:ext cx="2185594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7" name="圆角矩形 5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57622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0"/>
                            </p:stCondLst>
                            <p:childTnLst>
                              <p:par>
                                <p:cTn id="5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 bldLvl="0" autoUpdateAnimBg="0"/>
      <p:bldP spid="6154" grpId="0" bldLvl="0" autoUpdateAnimBg="0"/>
      <p:bldP spid="34" grpId="0" animBg="1"/>
      <p:bldP spid="35" grpId="0"/>
      <p:bldP spid="36" grpId="0"/>
      <p:bldP spid="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47917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 rot="5400000">
            <a:off x="901394" y="2982311"/>
            <a:ext cx="2093533" cy="1161081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515150" y="3654323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-110777" y="1943489"/>
            <a:ext cx="1161081" cy="2666129"/>
            <a:chOff x="4013612" y="985436"/>
            <a:chExt cx="1443428" cy="3314468"/>
          </a:xfrm>
        </p:grpSpPr>
        <p:sp>
          <p:nvSpPr>
            <p:cNvPr id="105" name="圆角矩形 104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圆角矩形 105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椭圆 106"/>
          <p:cNvSpPr/>
          <p:nvPr/>
        </p:nvSpPr>
        <p:spPr>
          <a:xfrm>
            <a:off x="27706" y="3647657"/>
            <a:ext cx="899981" cy="89998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 rot="5400000">
            <a:off x="3617287" y="2741412"/>
            <a:ext cx="2575331" cy="1161081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4476703" y="3654323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2846016" y="1943489"/>
            <a:ext cx="1161081" cy="2666129"/>
            <a:chOff x="4013612" y="985436"/>
            <a:chExt cx="1443428" cy="3314468"/>
          </a:xfrm>
        </p:grpSpPr>
        <p:sp>
          <p:nvSpPr>
            <p:cNvPr id="113" name="圆角矩形 112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圆角矩形 113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椭圆 114"/>
          <p:cNvSpPr/>
          <p:nvPr/>
        </p:nvSpPr>
        <p:spPr>
          <a:xfrm>
            <a:off x="2989260" y="3647657"/>
            <a:ext cx="899981" cy="89998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5802808" y="1370413"/>
            <a:ext cx="1161081" cy="3239204"/>
            <a:chOff x="4013613" y="985437"/>
            <a:chExt cx="1443428" cy="3314468"/>
          </a:xfrm>
        </p:grpSpPr>
        <p:sp>
          <p:nvSpPr>
            <p:cNvPr id="121" name="圆角矩形 120"/>
            <p:cNvSpPr/>
            <p:nvPr/>
          </p:nvSpPr>
          <p:spPr>
            <a:xfrm rot="5400000">
              <a:off x="3078093" y="1920957"/>
              <a:ext cx="3314468" cy="1443428"/>
            </a:xfrm>
            <a:prstGeom prst="roundRect">
              <a:avLst>
                <a:gd name="adj" fmla="val 46172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圆角矩形 121"/>
            <p:cNvSpPr/>
            <p:nvPr/>
          </p:nvSpPr>
          <p:spPr>
            <a:xfrm rot="5400000">
              <a:off x="3109760" y="1976006"/>
              <a:ext cx="3251129" cy="1352701"/>
            </a:xfrm>
            <a:prstGeom prst="roundRect">
              <a:avLst>
                <a:gd name="adj" fmla="val 48249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3" name="椭圆 122"/>
          <p:cNvSpPr/>
          <p:nvPr/>
        </p:nvSpPr>
        <p:spPr>
          <a:xfrm>
            <a:off x="5950814" y="3647657"/>
            <a:ext cx="899981" cy="89998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3034331" y="235285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atford DB" pitchFamily="2" charset="0"/>
                <a:ea typeface="造字工房劲黑（非商用）常规体" pitchFamily="50" charset="-122"/>
              </a:rPr>
              <a:t>25%</a:t>
            </a:r>
            <a:endParaRPr lang="zh-CN" altLang="en-US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3277" y="235285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atford DB" pitchFamily="2" charset="0"/>
                <a:ea typeface="造字工房劲黑（非商用）常规体" pitchFamily="50" charset="-122"/>
              </a:rPr>
              <a:t>25%</a:t>
            </a:r>
            <a:endParaRPr lang="zh-CN" altLang="en-US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995885" y="180168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atford DB" pitchFamily="2" charset="0"/>
                <a:ea typeface="造字工房劲黑（非商用）常规体" pitchFamily="50" charset="-122"/>
              </a:rPr>
              <a:t>45%</a:t>
            </a:r>
            <a:endParaRPr lang="zh-CN" altLang="en-US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515151" y="28625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15%</a:t>
            </a:r>
            <a:endParaRPr lang="zh-CN" altLang="en-US" dirty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496055" y="235285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25%</a:t>
            </a:r>
            <a:endParaRPr lang="zh-CN" altLang="en-US" dirty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2437" y="90755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2437" y="10668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-106184" y="917548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889165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4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 p14:presetBounceEnd="4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2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3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 p14:presetBounceEnd="44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6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7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6" grpId="0" animBg="1"/>
          <p:bldP spid="107" grpId="0" animBg="1"/>
          <p:bldP spid="108" grpId="0" animBg="1"/>
          <p:bldP spid="115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  <p:bldP spid="1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6" grpId="0" animBg="1"/>
          <p:bldP spid="107" grpId="0" animBg="1"/>
          <p:bldP spid="108" grpId="0" animBg="1"/>
          <p:bldP spid="115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  <p:bldP spid="135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47917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/>
        </p:nvSpPr>
        <p:spPr>
          <a:xfrm>
            <a:off x="-71437" y="1685447"/>
            <a:ext cx="6800850" cy="2115029"/>
          </a:xfrm>
          <a:custGeom>
            <a:avLst/>
            <a:gdLst>
              <a:gd name="connsiteX0" fmla="*/ 0 w 6800850"/>
              <a:gd name="connsiteY0" fmla="*/ 2115029 h 2115029"/>
              <a:gd name="connsiteX1" fmla="*/ 971550 w 6800850"/>
              <a:gd name="connsiteY1" fmla="*/ 914879 h 2115029"/>
              <a:gd name="connsiteX2" fmla="*/ 1943100 w 6800850"/>
              <a:gd name="connsiteY2" fmla="*/ 1600679 h 2115029"/>
              <a:gd name="connsiteX3" fmla="*/ 2857500 w 6800850"/>
              <a:gd name="connsiteY3" fmla="*/ 479 h 2115029"/>
              <a:gd name="connsiteX4" fmla="*/ 3857625 w 6800850"/>
              <a:gd name="connsiteY4" fmla="*/ 1786417 h 2115029"/>
              <a:gd name="connsiteX5" fmla="*/ 4800600 w 6800850"/>
              <a:gd name="connsiteY5" fmla="*/ 829154 h 2115029"/>
              <a:gd name="connsiteX6" fmla="*/ 5786437 w 6800850"/>
              <a:gd name="connsiteY6" fmla="*/ 1157767 h 2115029"/>
              <a:gd name="connsiteX7" fmla="*/ 6800850 w 6800850"/>
              <a:gd name="connsiteY7" fmla="*/ 479 h 211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850" h="2115029">
                <a:moveTo>
                  <a:pt x="0" y="2115029"/>
                </a:moveTo>
                <a:cubicBezTo>
                  <a:pt x="323850" y="1557816"/>
                  <a:pt x="647700" y="1000604"/>
                  <a:pt x="971550" y="914879"/>
                </a:cubicBezTo>
                <a:cubicBezTo>
                  <a:pt x="1295400" y="829154"/>
                  <a:pt x="1628775" y="1753079"/>
                  <a:pt x="1943100" y="1600679"/>
                </a:cubicBezTo>
                <a:cubicBezTo>
                  <a:pt x="2257425" y="1448279"/>
                  <a:pt x="2538413" y="-30477"/>
                  <a:pt x="2857500" y="479"/>
                </a:cubicBezTo>
                <a:cubicBezTo>
                  <a:pt x="3176587" y="31435"/>
                  <a:pt x="3533775" y="1648305"/>
                  <a:pt x="3857625" y="1786417"/>
                </a:cubicBezTo>
                <a:cubicBezTo>
                  <a:pt x="4181475" y="1924529"/>
                  <a:pt x="4479131" y="933929"/>
                  <a:pt x="4800600" y="829154"/>
                </a:cubicBezTo>
                <a:cubicBezTo>
                  <a:pt x="5122069" y="724379"/>
                  <a:pt x="5453062" y="1295879"/>
                  <a:pt x="5786437" y="1157767"/>
                </a:cubicBezTo>
                <a:cubicBezTo>
                  <a:pt x="6119812" y="1019655"/>
                  <a:pt x="6622256" y="205266"/>
                  <a:pt x="6800850" y="479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14498" y="2304368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sp>
        <p:nvSpPr>
          <p:cNvPr id="39" name="椭圆 38"/>
          <p:cNvSpPr/>
          <p:nvPr/>
        </p:nvSpPr>
        <p:spPr>
          <a:xfrm>
            <a:off x="-358732" y="3454524"/>
            <a:ext cx="618574" cy="61857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551791" y="1398972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1578561" y="2936446"/>
            <a:ext cx="618574" cy="61857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515854" y="3139631"/>
            <a:ext cx="618574" cy="61857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489084" y="2235156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5453147" y="2533358"/>
            <a:ext cx="618574" cy="61857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426380" y="1361652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-603443" y="425149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5203" y="186988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392507" y="375820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78144" y="9578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250505" y="392965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39790" y="176210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208436" y="333899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77086" y="91499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550670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4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4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4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3" grpId="0" animBg="1"/>
          <p:bldP spid="39" grpId="0" animBg="1"/>
          <p:bldP spid="43" grpId="0" animBg="1"/>
          <p:bldP spid="44" grpId="0" animBg="1"/>
          <p:bldP spid="48" grpId="0" animBg="1"/>
          <p:bldP spid="54" grpId="0"/>
          <p:bldP spid="55" grpId="0"/>
          <p:bldP spid="56" grpId="0"/>
          <p:bldP spid="60" grpId="0"/>
          <p:bldP spid="61" grpId="0"/>
          <p:bldP spid="62" grpId="0"/>
          <p:bldP spid="63" grpId="0"/>
          <p:bldP spid="66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3" grpId="0" animBg="1"/>
          <p:bldP spid="39" grpId="0" animBg="1"/>
          <p:bldP spid="43" grpId="0" animBg="1"/>
          <p:bldP spid="44" grpId="0" animBg="1"/>
          <p:bldP spid="48" grpId="0" animBg="1"/>
          <p:bldP spid="54" grpId="0"/>
          <p:bldP spid="55" grpId="0"/>
          <p:bldP spid="56" grpId="0"/>
          <p:bldP spid="60" grpId="0"/>
          <p:bldP spid="61" grpId="0"/>
          <p:bldP spid="62" grpId="0"/>
          <p:bldP spid="63" grpId="0"/>
          <p:bldP spid="66" grpId="0"/>
          <p:bldP spid="67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47917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983470" y="1921439"/>
            <a:ext cx="2412192" cy="701179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1689060" y="1921438"/>
            <a:ext cx="1706603" cy="153772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2745282" y="1921438"/>
            <a:ext cx="650380" cy="2027866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3395663" y="1921439"/>
            <a:ext cx="574541" cy="2075575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 flipV="1">
            <a:off x="3395662" y="1921438"/>
            <a:ext cx="1647314" cy="153772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395662" y="1921438"/>
            <a:ext cx="2437224" cy="75731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1333991" y="3123938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390214" y="3641945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3607753" y="3641945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4687908" y="310409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477818" y="232368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28402" y="2241662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694483" y="1220259"/>
            <a:ext cx="1402358" cy="1402358"/>
            <a:chOff x="3851771" y="1163107"/>
            <a:chExt cx="1402358" cy="1402358"/>
          </a:xfrm>
        </p:grpSpPr>
        <p:grpSp>
          <p:nvGrpSpPr>
            <p:cNvPr id="76" name="组合 7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8" name="同心圆 7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92112" y="760412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4099140" y="1710398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300" dirty="0">
                  <a:solidFill>
                    <a:srgbClr val="1A3F6C"/>
                  </a:solidFill>
                  <a:latin typeface="方正兰亭细黑_GBK" pitchFamily="2" charset="-122"/>
                  <a:ea typeface="方正兰亭细黑_GBK" pitchFamily="2" charset="-122"/>
                </a:rPr>
                <a:t>TITLE</a:t>
              </a:r>
              <a:endParaRPr lang="zh-CN" altLang="en-US" sz="1400" spc="3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6345613" y="2405054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560783" y="322832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89220" y="3890419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-1034749" y="237647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436651" y="326683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91679" y="389041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1A3F6C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1A3F6C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6951566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109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0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  <p:bldP spid="88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109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0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  <p:bldP spid="88" grpId="0"/>
          <p:bldP spid="32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47917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281" y="1085352"/>
            <a:ext cx="3171495" cy="3171495"/>
          </a:xfrm>
          <a:prstGeom prst="ellipse">
            <a:avLst/>
          </a:prstGeom>
          <a:noFill/>
          <a:ln w="76200"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483828" y="2539811"/>
            <a:ext cx="1130909" cy="1130909"/>
            <a:chOff x="659172" y="2539810"/>
            <a:chExt cx="1130909" cy="1130909"/>
          </a:xfrm>
          <a:solidFill>
            <a:srgbClr val="1A3F6C"/>
          </a:solidFill>
        </p:grpSpPr>
        <p:sp>
          <p:nvSpPr>
            <p:cNvPr id="35" name="椭圆 34"/>
            <p:cNvSpPr/>
            <p:nvPr/>
          </p:nvSpPr>
          <p:spPr>
            <a:xfrm>
              <a:off x="659172" y="2539810"/>
              <a:ext cx="1130909" cy="1130909"/>
            </a:xfrm>
            <a:prstGeom prst="ellipse">
              <a:avLst/>
            </a:pr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08957" y="2627556"/>
              <a:ext cx="580608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C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5455" y="3300717"/>
            <a:ext cx="1583943" cy="1583943"/>
            <a:chOff x="1758454" y="3300716"/>
            <a:chExt cx="1583943" cy="1583943"/>
          </a:xfrm>
        </p:grpSpPr>
        <p:grpSp>
          <p:nvGrpSpPr>
            <p:cNvPr id="36" name="组合 35"/>
            <p:cNvGrpSpPr/>
            <p:nvPr/>
          </p:nvGrpSpPr>
          <p:grpSpPr>
            <a:xfrm>
              <a:off x="1758454" y="3300716"/>
              <a:ext cx="1583943" cy="15839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7" name="同心圆 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184500" y="3587733"/>
              <a:ext cx="7521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latin typeface="Watford DB" pitchFamily="2" charset="0"/>
                  <a:ea typeface="造字工房劲黑（非商用）常规体" pitchFamily="50" charset="-122"/>
                </a:rPr>
                <a:t>D</a:t>
              </a:r>
              <a:endParaRPr lang="zh-CN" altLang="en-US" sz="6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-203320" y="1458801"/>
            <a:ext cx="813432" cy="813432"/>
            <a:chOff x="939680" y="1458801"/>
            <a:chExt cx="813432" cy="813432"/>
          </a:xfrm>
        </p:grpSpPr>
        <p:grpSp>
          <p:nvGrpSpPr>
            <p:cNvPr id="32" name="组合 31"/>
            <p:cNvGrpSpPr/>
            <p:nvPr/>
          </p:nvGrpSpPr>
          <p:grpSpPr>
            <a:xfrm>
              <a:off x="939680" y="1458801"/>
              <a:ext cx="813432" cy="81343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088748" y="1565452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Watford DB" pitchFamily="2" charset="0"/>
                  <a:ea typeface="造字工房劲黑（非商用）常规体" pitchFamily="50" charset="-122"/>
                </a:rPr>
                <a:t>B</a:t>
              </a:r>
              <a:endParaRPr lang="zh-CN" altLang="en-US" sz="32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89410" y="996452"/>
            <a:ext cx="559417" cy="559417"/>
            <a:chOff x="1732409" y="996451"/>
            <a:chExt cx="559417" cy="559417"/>
          </a:xfrm>
          <a:solidFill>
            <a:srgbClr val="1A3F6C"/>
          </a:solidFill>
        </p:grpSpPr>
        <p:sp>
          <p:nvSpPr>
            <p:cNvPr id="31" name="椭圆 30"/>
            <p:cNvSpPr/>
            <p:nvPr/>
          </p:nvSpPr>
          <p:spPr>
            <a:xfrm>
              <a:off x="1732409" y="996451"/>
              <a:ext cx="559417" cy="559417"/>
            </a:xfrm>
            <a:prstGeom prst="ellipse">
              <a:avLst/>
            </a:pr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8937" y="1049342"/>
              <a:ext cx="349776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A</a:t>
              </a:r>
              <a:endParaRPr lang="zh-CN" altLang="en-US" sz="20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130322" y="1746825"/>
            <a:ext cx="2209109" cy="2209109"/>
            <a:chOff x="3273321" y="1746824"/>
            <a:chExt cx="2209109" cy="2209109"/>
          </a:xfrm>
          <a:solidFill>
            <a:srgbClr val="1A3F6C"/>
          </a:solidFill>
        </p:grpSpPr>
        <p:sp>
          <p:nvSpPr>
            <p:cNvPr id="39" name="椭圆 38"/>
            <p:cNvSpPr/>
            <p:nvPr/>
          </p:nvSpPr>
          <p:spPr>
            <a:xfrm>
              <a:off x="3273321" y="1746824"/>
              <a:ext cx="2209109" cy="2209109"/>
            </a:xfrm>
            <a:prstGeom prst="ellipse">
              <a:avLst/>
            </a:pr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49886" y="1997410"/>
              <a:ext cx="808235" cy="1569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E</a:t>
              </a:r>
              <a:endParaRPr lang="zh-CN" altLang="en-US" sz="96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57656" y="2271918"/>
            <a:ext cx="1353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TITLE</a:t>
            </a:r>
            <a:endParaRPr lang="zh-CN" altLang="en-US" sz="3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74337" y="116583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74337" y="132515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4545716" y="1175828"/>
            <a:ext cx="0" cy="409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74337" y="189428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674337" y="205359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4545716" y="1904270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674337" y="262101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674337" y="278033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V="1">
            <a:off x="4545716" y="2631008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674337" y="339043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674337" y="3549751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4545716" y="3400423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74337" y="411524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674337" y="427456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 flipV="1">
            <a:off x="4545716" y="4125238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5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1475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32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33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5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6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3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2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28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28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  <p:bldP spid="97" grpId="0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32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33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5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6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2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28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28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  <p:bldP spid="97" grpId="0"/>
          <p:bldP spid="45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实验难点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50682" y="267886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DIFFICULTIES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-433596" y="950664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4708" y="396471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实验难点二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71622" y="3956364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实验难点三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71622" y="260702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实验难点四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6209" y="260289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实验难点一</a:t>
            </a:r>
          </a:p>
        </p:txBody>
      </p:sp>
      <p:sp>
        <p:nvSpPr>
          <p:cNvPr id="54" name="椭圆 34"/>
          <p:cNvSpPr/>
          <p:nvPr/>
        </p:nvSpPr>
        <p:spPr>
          <a:xfrm rot="10800000">
            <a:off x="2145725" y="2114565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5400000">
            <a:off x="2349928" y="3341632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34"/>
          <p:cNvSpPr/>
          <p:nvPr/>
        </p:nvSpPr>
        <p:spPr>
          <a:xfrm>
            <a:off x="3577609" y="3176238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 rot="16200000">
            <a:off x="3382211" y="1917620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677070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45" grpId="0"/>
          <p:bldP spid="46" grpId="0"/>
          <p:bldP spid="47" grpId="0"/>
          <p:bldP spid="53" grpId="0"/>
          <p:bldP spid="54" grpId="0" animBg="1"/>
          <p:bldP spid="58" grpId="0" animBg="1"/>
          <p:bldP spid="67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45" grpId="0"/>
          <p:bldP spid="46" grpId="0"/>
          <p:bldP spid="47" grpId="0"/>
          <p:bldP spid="53" grpId="0"/>
          <p:bldP spid="54" grpId="0" animBg="1"/>
          <p:bldP spid="58" grpId="0" animBg="1"/>
          <p:bldP spid="67" grpId="0"/>
          <p:bldP spid="22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案例分析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15798" y="26788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ANALYSIS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-433596" y="3880763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9958" y="1437749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629691" y="1437749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39424" y="1437749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849158" y="1437749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83867" y="222018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分析内容一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40094" y="222018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分析内容二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85221" y="222018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分析内容三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92247" y="222018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分析内容四</a:t>
            </a:r>
          </a:p>
        </p:txBody>
      </p:sp>
      <p:sp>
        <p:nvSpPr>
          <p:cNvPr id="42" name="椭圆 41"/>
          <p:cNvSpPr/>
          <p:nvPr/>
        </p:nvSpPr>
        <p:spPr>
          <a:xfrm>
            <a:off x="3432050" y="3090427"/>
            <a:ext cx="500908" cy="500908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574381" y="331473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409264" y="331509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12930" y="3433437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5032519" y="331975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919245" y="3312253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410279" y="344366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707333" y="3346863"/>
            <a:ext cx="250454" cy="25045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5583982" y="331345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008557" y="332151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6216743" y="3370648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4757742" y="313095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27360" y="3443944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3363356" y="3167051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2063032" y="3258898"/>
            <a:ext cx="322151" cy="32215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3932959" y="331163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63868" y="331496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-221343" y="344620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629350" y="31316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547645" y="3368031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5050491" y="317424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6587461" y="330567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832357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70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7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1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6" dur="2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38" grpId="0"/>
          <p:bldP spid="39" grpId="0"/>
          <p:bldP spid="40" grpId="0"/>
          <p:bldP spid="41" grpId="0"/>
          <p:bldP spid="42" grpId="0" animBg="1"/>
          <p:bldP spid="43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60" grpId="0" animBg="1"/>
          <p:bldP spid="61" grpId="0" animBg="1"/>
          <p:bldP spid="62" grpId="0" animBg="1"/>
          <p:bldP spid="63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70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7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1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6" dur="2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38" grpId="0"/>
          <p:bldP spid="39" grpId="0"/>
          <p:bldP spid="40" grpId="0"/>
          <p:bldP spid="41" grpId="0"/>
          <p:bldP spid="42" grpId="0" animBg="1"/>
          <p:bldP spid="43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60" grpId="0" animBg="1"/>
          <p:bldP spid="61" grpId="0" animBg="1"/>
          <p:bldP spid="62" grpId="0" animBg="1"/>
          <p:bldP spid="63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问题评估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2162" y="267886"/>
            <a:ext cx="144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ASSESSMENT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433596" y="798264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53" name="五角星 52"/>
          <p:cNvSpPr/>
          <p:nvPr/>
        </p:nvSpPr>
        <p:spPr>
          <a:xfrm>
            <a:off x="2346325" y="2203450"/>
            <a:ext cx="2165350" cy="2165350"/>
          </a:xfrm>
          <a:prstGeom prst="star5">
            <a:avLst/>
          </a:prstGeom>
          <a:noFill/>
          <a:ln w="76200"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819648" y="2819400"/>
            <a:ext cx="1218704" cy="1218704"/>
            <a:chOff x="3962648" y="2819400"/>
            <a:chExt cx="1218704" cy="1218704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3" y="760413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4118190" y="3274864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300" dirty="0">
                  <a:solidFill>
                    <a:srgbClr val="1A3F6C"/>
                  </a:solidFill>
                  <a:latin typeface="方正兰亭细黑_GBK" pitchFamily="2" charset="-122"/>
                  <a:ea typeface="方正兰亭细黑_GBK" pitchFamily="2" charset="-122"/>
                </a:rPr>
                <a:t>TITLE</a:t>
              </a:r>
              <a:endParaRPr lang="zh-CN" altLang="en-US" sz="1400" spc="3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1843579" y="2683937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073932" y="1686987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318531" y="2683937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3826937" y="4127005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2333580" y="4114305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596259" y="19424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评估内容一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139620" y="28358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评估内容三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53587" y="42593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评估内容五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71495" y="29167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评估内容二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3971" y="43355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评估内容四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A3F6C"/>
                </a:solidFill>
              </a:rPr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51059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400"/>
                            </p:stCondLst>
                            <p:childTnLst>
                              <p:par>
                                <p:cTn id="7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9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47" grpId="0"/>
      <p:bldP spid="53" grpId="0" animBg="1"/>
      <p:bldP spid="59" grpId="0" animBg="1"/>
      <p:bldP spid="64" grpId="0" animBg="1"/>
      <p:bldP spid="65" grpId="0" animBg="1"/>
      <p:bldP spid="77" grpId="0" animBg="1"/>
      <p:bldP spid="78" grpId="0" animBg="1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研究成果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5976" y="267886"/>
            <a:ext cx="1643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ACHIEVEMENTS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-433596" y="798264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8714" y="215790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标题一</a:t>
            </a:r>
          </a:p>
        </p:txBody>
      </p:sp>
      <p:grpSp>
        <p:nvGrpSpPr>
          <p:cNvPr id="173" name="组合 172"/>
          <p:cNvGrpSpPr/>
          <p:nvPr/>
        </p:nvGrpSpPr>
        <p:grpSpPr>
          <a:xfrm>
            <a:off x="1006830" y="2623323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4" name="同心圆 1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75" name="椭圆 17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-52276" y="258754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77" name="同心圆 1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78" name="椭圆 17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326441" y="2832241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0" name="同心圆 1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81" name="椭圆 18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1261101" y="258404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3" name="同心圆 1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891055" y="280017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6" name="同心圆 1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87" name="椭圆 18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613772" y="2827510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9" name="同心圆 1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90" name="椭圆 18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588989" y="3091262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92" name="同心圆 1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408991" y="2603002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5" name="同心圆 1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747096" y="2610755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98" name="同心圆 1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74976" y="2610215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1" name="同心圆 20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1890186" y="30624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标题二</a:t>
            </a:r>
          </a:p>
        </p:txBody>
      </p:sp>
      <p:grpSp>
        <p:nvGrpSpPr>
          <p:cNvPr id="204" name="组合 203"/>
          <p:cNvGrpSpPr/>
          <p:nvPr/>
        </p:nvGrpSpPr>
        <p:grpSpPr>
          <a:xfrm>
            <a:off x="2848302" y="3527884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5" name="同心圆 2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1789197" y="3492110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08" name="同心圆 2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2167913" y="3736802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1" name="同心圆 2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12" name="椭圆 2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3102573" y="3488610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14" name="同心圆 2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15" name="椭圆 2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2455244" y="3732071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7" name="同心圆 2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18" name="椭圆 2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2430461" y="399582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20" name="同心圆 2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21" name="椭圆 22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2588568" y="3515316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23" name="同心圆 2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24" name="椭圆 2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1916448" y="3514776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6" name="同心圆 2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27" name="椭圆 2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sp>
        <p:nvSpPr>
          <p:cNvPr id="228" name="TextBox 227"/>
          <p:cNvSpPr txBox="1"/>
          <p:nvPr/>
        </p:nvSpPr>
        <p:spPr>
          <a:xfrm>
            <a:off x="3705410" y="213478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标题三</a:t>
            </a:r>
          </a:p>
        </p:txBody>
      </p:sp>
      <p:grpSp>
        <p:nvGrpSpPr>
          <p:cNvPr id="229" name="组合 228"/>
          <p:cNvGrpSpPr/>
          <p:nvPr/>
        </p:nvGrpSpPr>
        <p:grpSpPr>
          <a:xfrm>
            <a:off x="4663526" y="2600204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0" name="同心圆 2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31" name="椭圆 2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3604421" y="2564430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3" name="同心圆 2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34" name="椭圆 23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35" name="组合 234"/>
          <p:cNvGrpSpPr/>
          <p:nvPr/>
        </p:nvGrpSpPr>
        <p:grpSpPr>
          <a:xfrm>
            <a:off x="4917797" y="2560930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6" name="同心圆 2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37" name="椭圆 23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4547751" y="277705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9" name="同心圆 2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40" name="椭圆 2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4168868" y="2855191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2" name="同心圆 2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4402786" y="2861560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45" name="同心圆 2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4065687" y="2579883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8" name="同心圆 2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4403792" y="2587636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51" name="同心圆 2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3731672" y="2587096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4" name="同心圆 2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5394510" y="309126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标题四</a:t>
            </a:r>
          </a:p>
        </p:txBody>
      </p:sp>
      <p:grpSp>
        <p:nvGrpSpPr>
          <p:cNvPr id="257" name="组合 256"/>
          <p:cNvGrpSpPr/>
          <p:nvPr/>
        </p:nvGrpSpPr>
        <p:grpSpPr>
          <a:xfrm>
            <a:off x="5293521" y="3520906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58" name="同心圆 2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5672237" y="3765598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1" name="同心圆 2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6606897" y="3517406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4" name="同心圆 2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66" name="组合 265"/>
          <p:cNvGrpSpPr/>
          <p:nvPr/>
        </p:nvGrpSpPr>
        <p:grpSpPr>
          <a:xfrm>
            <a:off x="6236851" y="3733535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7" name="同心圆 2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5959568" y="3760867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0" name="同心圆 2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6092892" y="3544112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73" name="同心圆 2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74" name="椭圆 2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5420772" y="3543572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6" name="同心圆 2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78" name="组合 277"/>
          <p:cNvGrpSpPr/>
          <p:nvPr/>
        </p:nvGrpSpPr>
        <p:grpSpPr>
          <a:xfrm>
            <a:off x="3993532" y="2906000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9" name="同心圆 2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2732527" y="370473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82" name="同心圆 28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2250463" y="3507563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5" name="同心圆 2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86" name="椭圆 28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6352626" y="3556680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8" name="同心圆 28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89" name="椭圆 28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5934785" y="402461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91" name="同心圆 29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92" name="椭圆 29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5754787" y="3536359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4" name="同心圆 29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295" name="椭圆 29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134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669984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87" dur="500" spd="-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89" dur="500" spd="-100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91" dur="500" spd="-100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93" dur="500" spd="-1000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95" dur="500" spd="-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97" dur="500" spd="-100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99" dur="500" spd="-1000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101" dur="500" spd="-100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103" dur="500" spd="-100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105" dur="500" spd="-1000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0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1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5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164" dur="500" spd="-100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166" dur="500" spd="-1000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168" dur="5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170" dur="500" spd="-100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172" dur="500" spd="-100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174" dur="500" spd="-100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176" dur="500" spd="-10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178" dur="500" spd="-1000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180" dur="500" spd="-100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182" dur="500" spd="-100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18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9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241" dur="500" spd="-100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243" dur="500" spd="-100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245" dur="500" spd="-1000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07074E-6 L 0.27986 0.60642 " pathEditMode="relative" rAng="0" ptsTypes="AA" p14:bounceEnd="36000">
                                          <p:cBhvr>
                                            <p:cTn id="247" dur="500" spd="-100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249" dur="500" spd="-100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251" dur="500" spd="-1000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253" dur="500" spd="-100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255" dur="500" spd="-100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257" dur="500" spd="-100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259" dur="500" spd="-1000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2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26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318" dur="500" spd="-1000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320" dur="500" spd="-1000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322" dur="500" spd="-1000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324" dur="500" spd="-1000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326" dur="500" spd="-100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328" dur="500" spd="-1000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330" dur="500" spd="-1000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332" dur="500" spd="-1000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334" dur="500" spd="-1000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336" dur="500" spd="-1000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7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3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0" dur="20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1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342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4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72" grpId="0"/>
          <p:bldP spid="203" grpId="0"/>
          <p:bldP spid="228" grpId="0"/>
          <p:bldP spid="256" grpId="0"/>
          <p:bldP spid="296" grpId="0"/>
          <p:bldP spid="1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87" dur="500" spd="-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89" dur="500" spd="-100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91" dur="500" spd="-100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93" dur="500" spd="-1000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95" dur="500" spd="-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97" dur="500" spd="-100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99" dur="500" spd="-1000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101" dur="500" spd="-100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103" dur="500" spd="-100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105" dur="500" spd="-1000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0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1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5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164" dur="500" spd="-100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166" dur="500" spd="-1000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168" dur="5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170" dur="500" spd="-100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172" dur="500" spd="-100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174" dur="500" spd="-100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176" dur="500" spd="-10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178" dur="500" spd="-1000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180" dur="500" spd="-100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182" dur="500" spd="-100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18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9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241" dur="500" spd="-100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243" dur="500" spd="-100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245" dur="500" spd="-1000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07074E-6 L 0.27986 0.60642 " pathEditMode="relative" rAng="0" ptsTypes="AA">
                                          <p:cBhvr>
                                            <p:cTn id="247" dur="500" spd="-100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249" dur="500" spd="-100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251" dur="500" spd="-1000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253" dur="500" spd="-100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255" dur="500" spd="-100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257" dur="500" spd="-100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259" dur="500" spd="-1000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2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26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318" dur="500" spd="-1000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320" dur="500" spd="-1000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322" dur="500" spd="-1000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324" dur="500" spd="-1000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326" dur="500" spd="-100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328" dur="500" spd="-1000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330" dur="500" spd="-1000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332" dur="500" spd="-1000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334" dur="500" spd="-1000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336" dur="500" spd="-1000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7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3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0" dur="20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1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342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34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72" grpId="0"/>
          <p:bldP spid="203" grpId="0"/>
          <p:bldP spid="228" grpId="0"/>
          <p:bldP spid="256" grpId="0"/>
          <p:bldP spid="296" grpId="0"/>
          <p:bldP spid="134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解决方案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53524" y="267886"/>
            <a:ext cx="1579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SOLUTION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875852" y="3209595"/>
            <a:ext cx="1348932" cy="939553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-1179512" y="4144388"/>
            <a:ext cx="2062918" cy="999112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2224784" y="3209596"/>
            <a:ext cx="1816070" cy="638773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4040855" y="2423428"/>
            <a:ext cx="1816825" cy="1424941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477880" y="3703428"/>
            <a:ext cx="836538" cy="836538"/>
            <a:chOff x="1566862" y="4055810"/>
            <a:chExt cx="827056" cy="827056"/>
          </a:xfrm>
        </p:grpSpPr>
        <p:grpSp>
          <p:nvGrpSpPr>
            <p:cNvPr id="44" name="组合 43"/>
            <p:cNvGrpSpPr/>
            <p:nvPr/>
          </p:nvGrpSpPr>
          <p:grpSpPr>
            <a:xfrm>
              <a:off x="1566862" y="4055810"/>
              <a:ext cx="827056" cy="82705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431574" y="799874"/>
                <a:ext cx="3746952" cy="374695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617926" y="4218412"/>
              <a:ext cx="730851" cy="5172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702016" y="2754205"/>
            <a:ext cx="1016704" cy="1016704"/>
            <a:chOff x="2781516" y="3097105"/>
            <a:chExt cx="1016704" cy="1016704"/>
          </a:xfrm>
          <a:effectLst/>
        </p:grpSpPr>
        <p:grpSp>
          <p:nvGrpSpPr>
            <p:cNvPr id="49" name="组合 48"/>
            <p:cNvGrpSpPr/>
            <p:nvPr/>
          </p:nvGrpSpPr>
          <p:grpSpPr>
            <a:xfrm>
              <a:off x="2781516" y="3097105"/>
              <a:ext cx="1016704" cy="1016704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51" name="同心圆 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92113" y="760413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2980409" y="3315940"/>
              <a:ext cx="5950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49277" y="3232510"/>
            <a:ext cx="1239392" cy="1239392"/>
            <a:chOff x="4464548" y="3511181"/>
            <a:chExt cx="1303621" cy="1303621"/>
          </a:xfrm>
        </p:grpSpPr>
        <p:grpSp>
          <p:nvGrpSpPr>
            <p:cNvPr id="54" name="组合 53"/>
            <p:cNvGrpSpPr/>
            <p:nvPr/>
          </p:nvGrpSpPr>
          <p:grpSpPr>
            <a:xfrm>
              <a:off x="4464548" y="3511181"/>
              <a:ext cx="1303621" cy="1303621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404596" y="772896"/>
                <a:ext cx="3800908" cy="380090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4752438" y="3825704"/>
              <a:ext cx="733780" cy="7445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157192" y="1635646"/>
            <a:ext cx="1454948" cy="1454948"/>
            <a:chOff x="6075122" y="1932896"/>
            <a:chExt cx="1688526" cy="1688526"/>
          </a:xfrm>
        </p:grpSpPr>
        <p:grpSp>
          <p:nvGrpSpPr>
            <p:cNvPr id="59" name="组合 58"/>
            <p:cNvGrpSpPr/>
            <p:nvPr/>
          </p:nvGrpSpPr>
          <p:grpSpPr>
            <a:xfrm>
              <a:off x="6075122" y="1932896"/>
              <a:ext cx="1688526" cy="168852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11027" y="779327"/>
                <a:ext cx="3788049" cy="3788049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6456877" y="2299775"/>
              <a:ext cx="928687" cy="9644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四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087637" y="1923678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-819472" y="2920772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13176" y="3770953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93096" y="915566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1103288" y="4155927"/>
            <a:ext cx="447031" cy="447031"/>
            <a:chOff x="2246286" y="4230035"/>
            <a:chExt cx="525513" cy="525513"/>
          </a:xfrm>
          <a:solidFill>
            <a:srgbClr val="1A3F6C"/>
          </a:solidFill>
        </p:grpSpPr>
        <p:sp>
          <p:nvSpPr>
            <p:cNvPr id="68" name="椭圆 67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90214" y="4356307"/>
              <a:ext cx="433392" cy="32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434236" y="3993955"/>
            <a:ext cx="447032" cy="447031"/>
            <a:chOff x="2246285" y="4230035"/>
            <a:chExt cx="525514" cy="525513"/>
          </a:xfrm>
          <a:solidFill>
            <a:srgbClr val="1A3F6C"/>
          </a:solidFill>
        </p:grpSpPr>
        <p:sp>
          <p:nvSpPr>
            <p:cNvPr id="71" name="椭圆 70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246285" y="4351468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379599" y="3426321"/>
            <a:ext cx="447032" cy="447031"/>
            <a:chOff x="2246285" y="4230035"/>
            <a:chExt cx="525514" cy="525513"/>
          </a:xfrm>
          <a:solidFill>
            <a:srgbClr val="1A3F6C"/>
          </a:solidFill>
        </p:grpSpPr>
        <p:sp>
          <p:nvSpPr>
            <p:cNvPr id="74" name="椭圆 73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246285" y="4371106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309320" y="2571751"/>
            <a:ext cx="447032" cy="447031"/>
            <a:chOff x="2246285" y="4230035"/>
            <a:chExt cx="525514" cy="525513"/>
          </a:xfrm>
          <a:solidFill>
            <a:srgbClr val="1A3F6C"/>
          </a:solidFill>
        </p:grpSpPr>
        <p:sp>
          <p:nvSpPr>
            <p:cNvPr id="77" name="椭圆 76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46285" y="4380064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9" name="椭圆 78"/>
          <p:cNvSpPr/>
          <p:nvPr/>
        </p:nvSpPr>
        <p:spPr>
          <a:xfrm>
            <a:off x="3206205" y="329770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2944078" y="391484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3081466" y="449800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1622465" y="425831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2198788" y="379920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811878" y="328893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6217071" y="3209594"/>
            <a:ext cx="167224" cy="16722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5419549" y="3113851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018320" y="276590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6885385" y="230725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6910009" y="1993016"/>
            <a:ext cx="152400" cy="1524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-176822" y="4299943"/>
            <a:ext cx="166157" cy="16615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240608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4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300"/>
                            </p:stCondLst>
                            <p:childTnLst>
                              <p:par>
                                <p:cTn id="5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00"/>
                            </p:stCondLst>
                            <p:childTnLst>
                              <p:par>
                                <p:cTn id="7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6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6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500"/>
                            </p:stCondLst>
                            <p:childTnLst>
                              <p:par>
                                <p:cTn id="15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38" grpId="0"/>
      <p:bldP spid="63" grpId="0"/>
      <p:bldP spid="64" grpId="0"/>
      <p:bldP spid="65" grpId="0"/>
      <p:bldP spid="66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方案评估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66298" y="267886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PROJECT EVALUATION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1826045" y="1857280"/>
            <a:ext cx="3628920" cy="1695603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041980" y="1415756"/>
            <a:ext cx="4562601" cy="216504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77981" y="1359142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01736" y="3296278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5498453" y="1097485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710297" y="3313414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48670" y="135854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评估一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838487" y="333881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评估三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04581" y="111143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12736" y="332167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2696" y="1635647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点击输入标题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17232" y="137322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点击输入标题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32656" y="355550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点击输入标题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725144" y="3586554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点击输入标题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2603634" y="1810031"/>
            <a:ext cx="1382075" cy="1382075"/>
            <a:chOff x="3746633" y="1810030"/>
            <a:chExt cx="1382075" cy="1382075"/>
          </a:xfrm>
        </p:grpSpPr>
        <p:grpSp>
          <p:nvGrpSpPr>
            <p:cNvPr id="113" name="组合 112"/>
            <p:cNvGrpSpPr/>
            <p:nvPr/>
          </p:nvGrpSpPr>
          <p:grpSpPr>
            <a:xfrm>
              <a:off x="3746633" y="18100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5" name="同心圆 1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3978122" y="2397335"/>
              <a:ext cx="92641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方案评估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-550219" y="2186777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-397819" y="4011910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706365" y="4058985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869160" y="1972988"/>
            <a:ext cx="2448272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740767" y="130410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1380727" y="320748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5768328" y="327526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6582152" y="1059582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077364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400"/>
                            </p:stCondLst>
                            <p:childTnLst>
                              <p:par>
                                <p:cTn id="6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2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7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2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7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8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7" grpId="0"/>
      <p:bldP spid="118" grpId="0"/>
      <p:bldP spid="119" grpId="0"/>
      <p:bldP spid="120" grpId="0"/>
      <p:bldP spid="121" grpId="0" animBg="1"/>
      <p:bldP spid="122" grpId="0" animBg="1"/>
      <p:bldP spid="123" grpId="0" animBg="1"/>
      <p:bldP spid="1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82954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031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选题背景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26991" y="267886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843202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34"/>
          <p:cNvSpPr/>
          <p:nvPr/>
        </p:nvSpPr>
        <p:spPr>
          <a:xfrm rot="5400000" flipV="1">
            <a:off x="5487461" y="3010963"/>
            <a:ext cx="1163726" cy="147637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 rot="5400000">
            <a:off x="343907" y="1071162"/>
            <a:ext cx="1146479" cy="14895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729660" y="1327501"/>
            <a:ext cx="5128340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圆角矩形 2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-1" y="3185320"/>
            <a:ext cx="5253415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3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solidFill>
              <a:srgbClr val="1A3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TextBox 23"/>
          <p:cNvSpPr>
            <a:spLocks noChangeArrowheads="1"/>
          </p:cNvSpPr>
          <p:nvPr/>
        </p:nvSpPr>
        <p:spPr bwMode="auto">
          <a:xfrm>
            <a:off x="2041169" y="1596562"/>
            <a:ext cx="459495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endParaRPr lang="zh-CN" altLang="en-US" sz="1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zh-CN" altLang="en-US" sz="1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0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8" name="TextBox 24"/>
          <p:cNvSpPr>
            <a:spLocks noChangeArrowheads="1"/>
          </p:cNvSpPr>
          <p:nvPr/>
        </p:nvSpPr>
        <p:spPr bwMode="auto">
          <a:xfrm>
            <a:off x="361585" y="1446602"/>
            <a:ext cx="8747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全国现状</a:t>
            </a:r>
          </a:p>
        </p:txBody>
      </p: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5855076" y="3373281"/>
            <a:ext cx="8747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地区现状</a:t>
            </a:r>
          </a:p>
        </p:txBody>
      </p:sp>
      <p:sp>
        <p:nvSpPr>
          <p:cNvPr id="40" name="TextBox 25"/>
          <p:cNvSpPr>
            <a:spLocks noChangeArrowheads="1"/>
          </p:cNvSpPr>
          <p:nvPr/>
        </p:nvSpPr>
        <p:spPr bwMode="auto">
          <a:xfrm>
            <a:off x="262217" y="3373281"/>
            <a:ext cx="47272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毕业论文在进行编写的过程中，需要经过开题报告、论文编写、论文上交评定、论文答辩以及论文评分五个过程，其中开题报告是论文进行的最重要的一个过程，也是论文能否进行的一个重要指标。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zh-CN" altLang="en-US" sz="1000" b="1" dirty="0">
                <a:solidFill>
                  <a:srgbClr val="C1DCE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000" b="1" dirty="0">
              <a:solidFill>
                <a:srgbClr val="C1DCE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796438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3" grpId="0" animBg="1"/>
          <p:bldP spid="75" grpId="0"/>
          <p:bldP spid="33" grpId="0" bldLvl="0" autoUpdateAnimBg="0"/>
          <p:bldP spid="38" grpId="0" bldLvl="0" autoUpdateAnimBg="0"/>
          <p:bldP spid="39" grpId="0" bldLvl="0" autoUpdateAnimBg="0"/>
          <p:bldP spid="40" grpId="0" bldLvl="0" autoUpdateAnimBg="0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3" grpId="0" animBg="1"/>
          <p:bldP spid="75" grpId="0"/>
          <p:bldP spid="33" grpId="0" bldLvl="0" autoUpdateAnimBg="0"/>
          <p:bldP spid="38" grpId="0" bldLvl="0" autoUpdateAnimBg="0"/>
          <p:bldP spid="39" grpId="0" bldLvl="0" autoUpdateAnimBg="0"/>
          <p:bldP spid="40" grpId="0" bldLvl="0" autoUpdateAnimBg="0"/>
          <p:bldP spid="34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补救措施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28815" y="267886"/>
            <a:ext cx="2209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REMEDIAL MEASURES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-433596" y="798264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566236" y="1894300"/>
            <a:ext cx="1200324" cy="1200324"/>
            <a:chOff x="6709236" y="1850758"/>
            <a:chExt cx="1200324" cy="1200324"/>
          </a:xfrm>
        </p:grpSpPr>
        <p:grpSp>
          <p:nvGrpSpPr>
            <p:cNvPr id="89" name="组合 88"/>
            <p:cNvGrpSpPr/>
            <p:nvPr/>
          </p:nvGrpSpPr>
          <p:grpSpPr>
            <a:xfrm>
              <a:off x="6709236" y="1850758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1" name="同心圆 9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392111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6947760" y="229703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1A3F6C"/>
                  </a:solidFill>
                  <a:latin typeface="方正兰亭细黑_GBK" pitchFamily="2" charset="-122"/>
                  <a:ea typeface="方正兰亭细黑_GBK" pitchFamily="2" charset="-122"/>
                </a:rPr>
                <a:t>措施四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2509" y="1879832"/>
            <a:ext cx="1200324" cy="1200324"/>
            <a:chOff x="1225509" y="1836290"/>
            <a:chExt cx="1200324" cy="1200324"/>
          </a:xfrm>
        </p:grpSpPr>
        <p:grpSp>
          <p:nvGrpSpPr>
            <p:cNvPr id="95" name="组合 94"/>
            <p:cNvGrpSpPr/>
            <p:nvPr/>
          </p:nvGrpSpPr>
          <p:grpSpPr>
            <a:xfrm>
              <a:off x="1225509" y="1836290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7" name="同心圆 9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392111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1464033" y="228256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1A3F6C"/>
                  </a:solidFill>
                  <a:latin typeface="方正兰亭细黑_GBK" pitchFamily="2" charset="-122"/>
                  <a:ea typeface="方正兰亭细黑_GBK" pitchFamily="2" charset="-122"/>
                </a:rPr>
                <a:t>措施四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091214" y="2096862"/>
            <a:ext cx="1668414" cy="1668414"/>
            <a:chOff x="5234214" y="2053320"/>
            <a:chExt cx="1668414" cy="1668414"/>
          </a:xfrm>
        </p:grpSpPr>
        <p:grpSp>
          <p:nvGrpSpPr>
            <p:cNvPr id="100" name="组合 99"/>
            <p:cNvGrpSpPr/>
            <p:nvPr/>
          </p:nvGrpSpPr>
          <p:grpSpPr>
            <a:xfrm>
              <a:off x="5234214" y="2053320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2" name="同心圆 10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5591368" y="268747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1A3F6C"/>
                  </a:solidFill>
                  <a:latin typeface="方正兰亭细黑_GBK" pitchFamily="2" charset="-122"/>
                  <a:ea typeface="方正兰亭细黑_GBK" pitchFamily="2" charset="-122"/>
                </a:rPr>
                <a:t>措施三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055327" y="2090113"/>
            <a:ext cx="1668414" cy="1668414"/>
            <a:chOff x="2198327" y="2046571"/>
            <a:chExt cx="1668414" cy="1668414"/>
          </a:xfrm>
        </p:grpSpPr>
        <p:grpSp>
          <p:nvGrpSpPr>
            <p:cNvPr id="105" name="组合 104"/>
            <p:cNvGrpSpPr/>
            <p:nvPr/>
          </p:nvGrpSpPr>
          <p:grpSpPr>
            <a:xfrm>
              <a:off x="2198327" y="2046571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7" name="同心圆 10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555481" y="268072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1A3F6C"/>
                  </a:solidFill>
                  <a:latin typeface="方正兰亭细黑_GBK" pitchFamily="2" charset="-122"/>
                  <a:ea typeface="方正兰亭细黑_GBK" pitchFamily="2" charset="-122"/>
                </a:rPr>
                <a:t>措施二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2338448" y="2381591"/>
            <a:ext cx="2181104" cy="2181104"/>
            <a:chOff x="3481448" y="2338049"/>
            <a:chExt cx="2181104" cy="2181104"/>
          </a:xfrm>
        </p:grpSpPr>
        <p:grpSp>
          <p:nvGrpSpPr>
            <p:cNvPr id="110" name="组合 109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941057" y="316699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1A3F6C"/>
                  </a:solidFill>
                  <a:latin typeface="方正兰亭细黑_GBK" pitchFamily="2" charset="-122"/>
                  <a:ea typeface="方正兰亭细黑_GBK" pitchFamily="2" charset="-122"/>
                </a:rPr>
                <a:t>措施一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A3F6C"/>
                </a:solidFill>
              </a:rPr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6619677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4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14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9392" y="1565804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83970" y="344781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1730" y="3571715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5433" y="337709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268194" y="3498703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190808" y="325900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1942" y="3302301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638912" y="343372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01843" y="1421578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495595" y="1588290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01843" y="1927597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495595" y="2094309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01843" y="2431653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495595" y="2598365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01843" y="2935709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2495595" y="3102421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1843" y="3439765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2495595" y="3606477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01843" y="3943821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2495595" y="4110533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284016" y="145090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2004794" y="3072585"/>
            <a:ext cx="167224" cy="16722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799896" y="3190314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282920" y="195298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2282731" y="246294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2281635" y="296503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2284061" y="346729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2282965" y="396937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8103" y="2417861"/>
            <a:ext cx="14008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>
                <a:solidFill>
                  <a:srgbClr val="1A3F6C"/>
                </a:solidFill>
              </a:rPr>
              <a:t>参考文献</a:t>
            </a:r>
            <a:endParaRPr lang="en-US" altLang="zh-CN" sz="2000" b="1" dirty="0">
              <a:solidFill>
                <a:srgbClr val="1A3F6C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参考文献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30841" y="236354"/>
            <a:ext cx="1101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Reference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12318" y="25676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29600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500"/>
                            </p:stCondLst>
                            <p:childTnLst>
                              <p:par>
                                <p:cTn id="15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5" grpId="0"/>
      <p:bldP spid="18" grpId="0"/>
      <p:bldP spid="21" grpId="0"/>
      <p:bldP spid="24" grpId="0"/>
      <p:bldP spid="27" grpId="0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0" grpId="0" animBg="1"/>
      <p:bldP spid="41" grpId="0"/>
      <p:bldP spid="43" grpId="0"/>
      <p:bldP spid="4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772816" y="555528"/>
            <a:ext cx="355205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rgbClr val="1A3F6C"/>
                </a:solidFill>
                <a:latin typeface="Impact" pitchFamily="34" charset="0"/>
                <a:ea typeface="微软雅黑" panose="020B0503020204020204" pitchFamily="34" charset="-122"/>
              </a:rPr>
              <a:t>THANKS!</a:t>
            </a:r>
            <a:endParaRPr lang="zh-CN" altLang="en-US" sz="6600" dirty="0">
              <a:solidFill>
                <a:srgbClr val="1A3F6C"/>
              </a:solidFill>
              <a:latin typeface="Impact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8640" y="1995687"/>
            <a:ext cx="6436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400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400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老师，</a:t>
            </a: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使我得以最终完成毕业论文设计！</a:t>
            </a:r>
            <a:endParaRPr lang="en-US" altLang="zh-CN" sz="140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927008" y="4088350"/>
            <a:ext cx="3048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-234043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感谢语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7965" y="23635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Thank you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71746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0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55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6" grpId="0" animBg="1"/>
      <p:bldP spid="7" grpId="0"/>
      <p:bldP spid="8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1143000" y="647701"/>
            <a:ext cx="9144000" cy="3911599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593959" y="1556658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1867342" y="4001450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2745044" y="121793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5716580" y="3377116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85858" y="202622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527085" y="407511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-710781" y="4349009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/>
          <p:cNvSpPr/>
          <p:nvPr/>
        </p:nvSpPr>
        <p:spPr>
          <a:xfrm>
            <a:off x="5380931" y="176506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3406299" y="4510927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4415047" y="383371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731668" y="2266908"/>
            <a:ext cx="1630575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rgbClr val="1A3F6C"/>
                </a:solidFill>
                <a:latin typeface="微软雅黑" pitchFamily="34" charset="-122"/>
                <a:ea typeface="造字工房俊雅锐宋体验版常规体" pitchFamily="50" charset="-122"/>
              </a:rPr>
              <a:t>THANKS</a:t>
            </a:r>
            <a:endParaRPr lang="zh-CN" altLang="en-US" sz="2600" b="1" dirty="0">
              <a:solidFill>
                <a:srgbClr val="1A3F6C"/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823280" y="2300685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92558" y="94979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>
            <a:off x="487631" y="68863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-478254" y="2757288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16028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4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300"/>
                            </p:stCondLst>
                            <p:childTnLst>
                              <p:par>
                                <p:cTn id="24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110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4" presetClass="path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137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4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146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7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700"/>
                            </p:stCondLst>
                            <p:childTnLst>
                              <p:par>
                                <p:cTn id="152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81" grpId="0"/>
      <p:bldP spid="81" grpId="1"/>
      <p:bldP spid="27" grpId="0"/>
      <p:bldP spid="36" grpId="0" animBg="1"/>
      <p:bldP spid="36" grpId="1" animBg="1"/>
      <p:bldP spid="36" grpId="2" animBg="1"/>
      <p:bldP spid="4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4666" y="3327835"/>
            <a:ext cx="6455579" cy="1269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-1143000" y="2248707"/>
            <a:ext cx="9144000" cy="102512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198" y="236386"/>
            <a:ext cx="7711638" cy="20113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-674686" y="2323010"/>
            <a:ext cx="4103687" cy="121400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429000" y="2323010"/>
            <a:ext cx="4103688" cy="116000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16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01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9403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8296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45037" y="206330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国内外相关研究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58746" y="267886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Related research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47793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:\0PPT素材\9918632_2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04" y="3529047"/>
            <a:ext cx="1898901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0PPT素材\ce4FaCfURkdJk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08" y="2269047"/>
            <a:ext cx="1906197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0PPT素材\5104bce8a2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08" y="1009047"/>
            <a:ext cx="1920000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7" name="Picture 4" descr="F:\0PPT素材\5104bce8a2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303" y="1009047"/>
            <a:ext cx="1920000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20908" y="1009047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A3F6C"/>
                </a:solidFill>
              </a:rPr>
              <a:t>国内研究一：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2961" y="1242826"/>
            <a:ext cx="255069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07105" y="2269047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A3F6C"/>
                </a:solidFill>
              </a:rPr>
              <a:t>国内研究二：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09158" y="2502826"/>
            <a:ext cx="255069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07105" y="3550194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A3F6C"/>
                </a:solidFill>
              </a:rPr>
              <a:t>国内研究三：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109158" y="3783973"/>
            <a:ext cx="255069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68101" y="2216167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A3F6C"/>
                </a:solidFill>
              </a:rPr>
              <a:t>国外研究一：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761906" y="2607601"/>
            <a:ext cx="19893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09104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8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8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8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00"/>
                            </p:stCondLst>
                            <p:childTnLst>
                              <p:par>
                                <p:cTn id="6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  <p:bldP spid="4" grpId="0"/>
      <p:bldP spid="5" grpId="0"/>
      <p:bldP spid="61" grpId="0"/>
      <p:bldP spid="62" grpId="0"/>
      <p:bldP spid="63" grpId="0"/>
      <p:bldP spid="64" grpId="0"/>
      <p:bldP spid="65" grpId="0"/>
      <p:bldP spid="66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831" y="2260987"/>
            <a:ext cx="1023676" cy="1023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21286" y="2622833"/>
            <a:ext cx="1223538" cy="368530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830110" y="1757468"/>
            <a:ext cx="2004993" cy="20049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73017" y="144861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18065" y="248850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73017" y="3579955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1A3F6C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rgbClr val="1A3F6C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2612" y="2341938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意义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68772" y="1476864"/>
            <a:ext cx="308455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00820" y="2516932"/>
            <a:ext cx="285253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5416" y="3631246"/>
            <a:ext cx="313790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2856" y="2107472"/>
            <a:ext cx="1752111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0" y="624114"/>
            <a:ext cx="6858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65166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272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研究意义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44824" y="267886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 SIGNIFICANCE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848486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119766"/>
      </p:ext>
    </p:extLst>
  </p:cSld>
  <p:clrMapOvr>
    <a:masterClrMapping/>
  </p:clrMapOvr>
  <p:transition spd="slow" advClick="0" advTm="0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6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8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10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50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2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1" grpId="0"/>
          <p:bldP spid="22" grpId="0"/>
          <p:bldP spid="23" grpId="0"/>
          <p:bldP spid="24" grpId="0"/>
          <p:bldP spid="25" grpId="0"/>
          <p:bldP spid="28" grpId="0" animBg="1"/>
          <p:bldP spid="29" grpId="0"/>
          <p:bldP spid="30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6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8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10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50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2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8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1" grpId="0"/>
          <p:bldP spid="22" grpId="0"/>
          <p:bldP spid="23" grpId="0"/>
          <p:bldP spid="24" grpId="0"/>
          <p:bldP spid="25" grpId="0"/>
          <p:bldP spid="28" grpId="0" animBg="1"/>
          <p:bldP spid="29" grpId="0"/>
          <p:bldP spid="30" grpId="0"/>
          <p:bldP spid="3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研究综述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65462" y="267886"/>
            <a:ext cx="195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RESEARCH REVIEW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7" name="空心弧 36"/>
          <p:cNvSpPr/>
          <p:nvPr/>
        </p:nvSpPr>
        <p:spPr>
          <a:xfrm rot="5400000">
            <a:off x="-756974" y="140685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>
              <a:defRPr/>
            </a:pPr>
            <a:endParaRPr lang="zh-CN" altLang="en-US" sz="248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1423927" y="1492084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 bwMode="auto">
          <a:xfrm>
            <a:off x="1473575" y="4282724"/>
            <a:ext cx="143986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 bwMode="auto">
          <a:xfrm>
            <a:off x="2295547" y="2438436"/>
            <a:ext cx="13341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67" idx="2"/>
          </p:cNvCxnSpPr>
          <p:nvPr/>
        </p:nvCxnSpPr>
        <p:spPr bwMode="auto">
          <a:xfrm>
            <a:off x="2151063" y="3423431"/>
            <a:ext cx="14407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818382" y="1136731"/>
            <a:ext cx="1146450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综述一内容</a:t>
            </a: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3789040" y="1369458"/>
            <a:ext cx="3043238" cy="55399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000" dirty="0"/>
              <a:t>点击输入简要文字内容，文字内容需概括精炼，不用多余的文字修饰，言简意赅的说明该项内容。</a:t>
            </a:r>
            <a:endParaRPr lang="en-US" altLang="zh-CN" sz="1000" dirty="0"/>
          </a:p>
        </p:txBody>
      </p: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-542677" y="1737477"/>
            <a:ext cx="2259643" cy="2259643"/>
            <a:chOff x="1103084" y="2155824"/>
            <a:chExt cx="3176815" cy="3176815"/>
          </a:xfrm>
        </p:grpSpPr>
        <p:sp>
          <p:nvSpPr>
            <p:cNvPr id="45" name="椭圆 44"/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81790" y="2334530"/>
              <a:ext cx="2819403" cy="2819403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7" name="椭圆 46"/>
          <p:cNvSpPr/>
          <p:nvPr/>
        </p:nvSpPr>
        <p:spPr>
          <a:xfrm>
            <a:off x="1196752" y="1275606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1988840" y="2236528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967900" y="3218921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1196752" y="406912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grpSp>
        <p:nvGrpSpPr>
          <p:cNvPr id="51" name="组合 50"/>
          <p:cNvGrpSpPr/>
          <p:nvPr/>
        </p:nvGrpSpPr>
        <p:grpSpPr>
          <a:xfrm>
            <a:off x="2846630" y="1064722"/>
            <a:ext cx="858956" cy="858956"/>
            <a:chOff x="3989630" y="984316"/>
            <a:chExt cx="858956" cy="858956"/>
          </a:xfrm>
        </p:grpSpPr>
        <p:grpSp>
          <p:nvGrpSpPr>
            <p:cNvPr id="52" name="组合 51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54" name="Freeform 846"/>
              <p:cNvSpPr>
                <a:spLocks/>
              </p:cNvSpPr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847"/>
              <p:cNvSpPr>
                <a:spLocks/>
              </p:cNvSpPr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1A3F6C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3541712" y="1948340"/>
            <a:ext cx="858956" cy="858956"/>
            <a:chOff x="4684712" y="1948340"/>
            <a:chExt cx="858956" cy="858956"/>
          </a:xfrm>
        </p:grpSpPr>
        <p:grpSp>
          <p:nvGrpSpPr>
            <p:cNvPr id="59" name="组合 58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73016" y="2993953"/>
            <a:ext cx="858956" cy="858956"/>
            <a:chOff x="4716016" y="2993953"/>
            <a:chExt cx="858956" cy="858956"/>
          </a:xfrm>
        </p:grpSpPr>
        <p:grpSp>
          <p:nvGrpSpPr>
            <p:cNvPr id="64" name="组合 63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853846" y="3864636"/>
            <a:ext cx="858956" cy="858956"/>
            <a:chOff x="3996846" y="3864636"/>
            <a:chExt cx="858956" cy="858956"/>
          </a:xfrm>
        </p:grpSpPr>
        <p:grpSp>
          <p:nvGrpSpPr>
            <p:cNvPr id="69" name="组合 68"/>
            <p:cNvGrpSpPr/>
            <p:nvPr/>
          </p:nvGrpSpPr>
          <p:grpSpPr>
            <a:xfrm>
              <a:off x="3996846" y="386463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7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4466454" y="1997066"/>
            <a:ext cx="1146450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综述一内容</a:t>
            </a: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4437112" y="2229793"/>
            <a:ext cx="3043238" cy="55399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000" dirty="0"/>
              <a:t>点击输入简要文字内容，文字内容需概括精炼，不用多余的文字修饰，言简意赅的说明该项内容。</a:t>
            </a:r>
            <a:endParaRPr lang="en-US" altLang="zh-CN" sz="1000" dirty="0"/>
          </a:p>
        </p:txBody>
      </p:sp>
      <p:sp>
        <p:nvSpPr>
          <p:cNvPr id="75" name="矩形 74"/>
          <p:cNvSpPr/>
          <p:nvPr/>
        </p:nvSpPr>
        <p:spPr>
          <a:xfrm>
            <a:off x="4541012" y="3028041"/>
            <a:ext cx="1146450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综述三内容</a:t>
            </a: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4511670" y="3260768"/>
            <a:ext cx="3043238" cy="55399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000" dirty="0"/>
              <a:t>点击输入简要文字内容，文字内容需概括精炼，不用多余的文字修饰，言简意赅的说明该项内容。</a:t>
            </a:r>
            <a:endParaRPr lang="en-US" altLang="zh-CN" sz="1000" dirty="0"/>
          </a:p>
        </p:txBody>
      </p:sp>
      <p:sp>
        <p:nvSpPr>
          <p:cNvPr id="84" name="矩形 83"/>
          <p:cNvSpPr/>
          <p:nvPr/>
        </p:nvSpPr>
        <p:spPr>
          <a:xfrm>
            <a:off x="3866017" y="3972460"/>
            <a:ext cx="1146450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综述四内容</a:t>
            </a: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3836675" y="4205187"/>
            <a:ext cx="3043238" cy="553990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000" dirty="0"/>
              <a:t>点击输入简要文字内容，文字内容需概括精炼，不用多余的文字修饰，言简意赅的说明该项内容。</a:t>
            </a:r>
            <a:endParaRPr lang="en-US" altLang="zh-CN" sz="1000" dirty="0"/>
          </a:p>
        </p:txBody>
      </p:sp>
      <p:sp>
        <p:nvSpPr>
          <p:cNvPr id="76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2811101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350"/>
                                </p:stCondLst>
                                <p:childTnLst>
                                  <p:par>
                                    <p:cTn id="88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85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10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10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1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0600"/>
                                </p:stCondLst>
                                <p:childTnLst>
                                  <p:par>
                                    <p:cTn id="1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2600"/>
                                </p:stCondLst>
                                <p:childTnLst>
                                  <p:par>
                                    <p:cTn id="12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2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10" grpId="0"/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73" grpId="0"/>
          <p:bldP spid="74" grpId="0"/>
          <p:bldP spid="75" grpId="0"/>
          <p:bldP spid="80" grpId="0"/>
          <p:bldP spid="84" grpId="0"/>
          <p:bldP spid="85" grpId="0"/>
          <p:bldP spid="7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4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5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6850"/>
                                </p:stCondLst>
                                <p:childTnLst>
                                  <p:par>
                                    <p:cTn id="8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350"/>
                                </p:stCondLst>
                                <p:childTnLst>
                                  <p:par>
                                    <p:cTn id="8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850"/>
                                </p:stCondLst>
                                <p:childTnLst>
                                  <p:par>
                                    <p:cTn id="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10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9600"/>
                                </p:stCondLst>
                                <p:childTnLst>
                                  <p:par>
                                    <p:cTn id="10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10100"/>
                                </p:stCondLst>
                                <p:childTnLst>
                                  <p:par>
                                    <p:cTn id="1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0600"/>
                                </p:stCondLst>
                                <p:childTnLst>
                                  <p:par>
                                    <p:cTn id="1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2600"/>
                                </p:stCondLst>
                                <p:childTnLst>
                                  <p:par>
                                    <p:cTn id="125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2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10" grpId="0"/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73" grpId="0"/>
          <p:bldP spid="74" grpId="0"/>
          <p:bldP spid="75" grpId="0"/>
          <p:bldP spid="80" grpId="0"/>
          <p:bldP spid="84" grpId="0"/>
          <p:bldP spid="85" grpId="0"/>
          <p:bldP spid="7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-627743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-496120" y="2421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-234043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理论基础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98223" y="267886"/>
            <a:ext cx="2117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1A3F6C"/>
                </a:solidFill>
                <a:latin typeface="Kozuka Gothic Pro R" pitchFamily="34" charset="-128"/>
                <a:ea typeface="Kozuka Gothic Pro R" pitchFamily="34" charset="-128"/>
              </a:rPr>
              <a:t>THEORETICAL BASIS</a:t>
            </a:r>
            <a:endParaRPr lang="zh-CN" altLang="en-US" sz="1600" dirty="0">
              <a:solidFill>
                <a:srgbClr val="1A3F6C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64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-272982" y="200768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543" y="267796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3732" y="305932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73304" y="333460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47848" y="273581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30637" y="212716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306783" y="171977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66571" y="142928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64248" y="179746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65286" y="205188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481409" y="228387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12888" y="253309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35113" y="278751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30049" y="301949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1A3F6C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-433596" y="3942941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57238" y="1837587"/>
            <a:ext cx="584200" cy="5842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327094" y="2011679"/>
            <a:ext cx="525577" cy="5255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046164" y="2476497"/>
            <a:ext cx="518643" cy="5186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1578515" y="2834126"/>
            <a:ext cx="468000" cy="468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356438" y="1687097"/>
            <a:ext cx="396000" cy="396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2629243" y="2866287"/>
            <a:ext cx="342000" cy="342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3638938" y="2035317"/>
            <a:ext cx="277200" cy="2772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3246543" y="2500234"/>
            <a:ext cx="216000" cy="216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5599190" y="2554437"/>
            <a:ext cx="583583" cy="58358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8" name="同心圆 1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844876" y="1688018"/>
            <a:ext cx="484598" cy="4845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1" name="同心圆 1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2138018" y="2924186"/>
            <a:ext cx="399491" cy="399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4" name="同心圆 1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3941782" y="1834061"/>
            <a:ext cx="339856" cy="3398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7" name="同心圆 1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2972410" y="2680346"/>
            <a:ext cx="274133" cy="274133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0" name="同心圆 1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3434362" y="2286549"/>
            <a:ext cx="226575" cy="226575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3" name="同心圆 1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8323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64" name="Rectangle 4"/>
          <p:cNvSpPr txBox="1">
            <a:spLocks noChangeArrowheads="1"/>
          </p:cNvSpPr>
          <p:nvPr/>
        </p:nvSpPr>
        <p:spPr bwMode="auto">
          <a:xfrm>
            <a:off x="-1148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46471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0.55781 1.97531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8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6 L -0.56719 0.0027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68" y="1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8.64198E-7 L 0.225 0.76111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380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8.64198E-7 L -0.25 -0.6777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388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-2.09877E-6 L -0.00937 0.58056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90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7778E-6 3.82716E-6 L 0.00157 -0.53056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654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2.59259E-6 L -0.29844 0.54166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1" y="2706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7 1.97531E-6 L 0.32656 -0.51111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-2555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022E-16 1.35802E-6 L 0.1125 0.80278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401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7 3.7037E-6 L -0.125 -0.68889 " pathEditMode="relative" rAng="0" ptsTypes="AA">
                                      <p:cBhvr>
                                        <p:cTn id="115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3444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1.23457E-7 L 0.4875 0.71111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3555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4.69136E-6 L -0.51406 -0.62778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12" y="-3138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05556E-6 2.46914E-6 L 0.59531 -0.52222 " pathEditMode="relative" rAng="0" ptsTypes="AA">
                                      <p:cBhvr>
                                        <p:cTn id="142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7" y="-2611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8.33333E-7 4.93827E-6 L -0.69375 0.72777 " pathEditMode="relative" rAng="0" ptsTypes="AA">
                                      <p:cBhvr>
                                        <p:cTn id="151" dur="10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88" y="3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900"/>
                            </p:stCondLst>
                            <p:childTnLst>
                              <p:par>
                                <p:cTn id="1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400"/>
                            </p:stCondLst>
                            <p:childTnLst>
                              <p:par>
                                <p:cTn id="2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9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900"/>
                            </p:stCondLst>
                            <p:childTnLst>
                              <p:par>
                                <p:cTn id="21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35" grpId="0"/>
      <p:bldP spid="36" grpId="0" animBg="1"/>
      <p:bldP spid="36" grpId="1" animBg="1"/>
      <p:bldP spid="36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136" grpId="0"/>
      <p:bldP spid="6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</TotalTime>
  <Words>3676</Words>
  <Application>Microsoft Office PowerPoint</Application>
  <PresentationFormat>自定义</PresentationFormat>
  <Paragraphs>621</Paragraphs>
  <Slides>54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54</vt:i4>
      </vt:variant>
    </vt:vector>
  </HeadingPairs>
  <TitlesOfParts>
    <vt:vector size="73" baseType="lpstr">
      <vt:lpstr>Kozuka Gothic Pro R</vt:lpstr>
      <vt:lpstr>Watford DB</vt:lpstr>
      <vt:lpstr>方正兰亭细黑_GBK</vt:lpstr>
      <vt:lpstr>方正兰亭细黑_GBK_M</vt:lpstr>
      <vt:lpstr>宋体</vt:lpstr>
      <vt:lpstr>微软雅黑</vt:lpstr>
      <vt:lpstr>造字工房劲黑（非商用）常规体</vt:lpstr>
      <vt:lpstr>造字工房俊雅锐宋体验版常规体</vt:lpstr>
      <vt:lpstr>Adobe Devanagari</vt:lpstr>
      <vt:lpstr>Arial</vt:lpstr>
      <vt:lpstr>Calibri</vt:lpstr>
      <vt:lpstr>Impact</vt:lpstr>
      <vt:lpstr>Times New Roman</vt:lpstr>
      <vt:lpstr>Wingdings</vt:lpstr>
      <vt:lpstr>第一PPT，www.1ppt.com</vt:lpstr>
      <vt:lpstr>Equation</vt:lpstr>
      <vt:lpstr>Visio</vt:lpstr>
      <vt:lpstr>Microsoft Visio 绘图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cp:lastModifiedBy>韩绍峰</cp:lastModifiedBy>
  <cp:revision>96</cp:revision>
  <dcterms:created xsi:type="dcterms:W3CDTF">2015-01-23T04:02:45Z</dcterms:created>
  <dcterms:modified xsi:type="dcterms:W3CDTF">2017-11-24T15:07:08Z</dcterms:modified>
</cp:coreProperties>
</file>